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Nunito"/>
      <p:regular r:id="rId24"/>
      <p:bold r:id="rId25"/>
      <p:italic r:id="rId26"/>
      <p:boldItalic r:id="rId27"/>
    </p:embeddedFont>
    <p:embeddedFont>
      <p:font typeface="Maven Pro"/>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B5A84EC-8F5F-4583-91F3-92510783220D}">
  <a:tblStyle styleId="{3B5A84EC-8F5F-4583-91F3-9251078322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C2B9E43-6FB1-4A2C-A5A3-06FE35EBCE0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MavenPro-regular.fntdata"/><Relationship Id="rId27"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venPro-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Capitalize the arduino. Project changed the scope late in the game. Turn into 2 slides</a:t>
            </a:r>
            <a:endParaRPr/>
          </a:p>
          <a:p>
            <a:pPr indent="0" lvl="0" marL="0">
              <a:spcBef>
                <a:spcPts val="0"/>
              </a:spcBef>
              <a:spcAft>
                <a:spcPts val="0"/>
              </a:spcAft>
              <a:buNone/>
            </a:pP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1" name="Shape 4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are the test our team performed on our device. These test were done to individually inspect each subsystem before a full balloon inspection was done, and to see if our device meets all of our engineering requirements. We conducted an image capturing test to see if our device can view the catheter balloon, an inflation test to see if we can inflate a balloon and check the performance of the air system, a rotation test to see how fast the rotary system can complete 1 revolution, and a movement test to move the camera system along the horizontal stage and vertical stage.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Shape 4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6" name="Shape 4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4" name="Shape 4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Burst meaning can the balloon handle a higher pressure to test its durability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2" name="Shape 4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Initial clogging of </a:t>
            </a:r>
            <a:r>
              <a:rPr lang="en"/>
              <a:t>arteries</a:t>
            </a:r>
            <a:r>
              <a:rPr lang="en"/>
              <a:t> or vessels is called stenosis, which is when plaque builds up narrowing the wall of the particular artery or vessel. This can lead to loss of blow flow leading to major problems.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Actual material cost - $.5 to $1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Briefly explain how our project requirements were adjusted. No cs or ee majors means we weren’t capable of creating software to detect anything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is how we modeled the design. We built up. Label this stuff.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the camera subsystem of our device. This sub system includes a cognex camera, an edmund optics lens, a horizontal and vertical Newmark stage, a backlight, 3D printed lens mount, and 3D printed brackets to attach the backlight to the horizontal linear stage. To the left you will see the part name followed by its assembly location in the figure to the right. For clarification a “stage” is simply a stepper motor attached to a lead screw that moves a platform linearly. During operation, the camera, lens, and backlight all move in unison along the length of the linear stage and the vertical stage allows for coarse adjustment. </a:t>
            </a:r>
            <a:endParaRPr/>
          </a:p>
          <a:p>
            <a:pPr indent="0" lvl="0" marL="0" rtl="0">
              <a:lnSpc>
                <a:spcPct val="115000"/>
              </a:lnSpc>
              <a:spcBef>
                <a:spcPts val="0"/>
              </a:spcBef>
              <a:spcAft>
                <a:spcPts val="0"/>
              </a:spcAft>
              <a:buNone/>
            </a:pPr>
            <a:r>
              <a:t/>
            </a:r>
            <a:endParaRPr/>
          </a:p>
          <a:p>
            <a:pPr indent="0" lvl="0" marL="0" rtl="0">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*add in #’s for 3d printed mounts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Shape 10"/>
          <p:cNvGrpSpPr/>
          <p:nvPr/>
        </p:nvGrpSpPr>
        <p:grpSpPr>
          <a:xfrm>
            <a:off x="7343003" y="3409675"/>
            <a:ext cx="1691422" cy="1732548"/>
            <a:chOff x="7343003" y="3409675"/>
            <a:chExt cx="1691422" cy="1732548"/>
          </a:xfrm>
        </p:grpSpPr>
        <p:grpSp>
          <p:nvGrpSpPr>
            <p:cNvPr id="11" name="Shape 11"/>
            <p:cNvGrpSpPr/>
            <p:nvPr/>
          </p:nvGrpSpPr>
          <p:grpSpPr>
            <a:xfrm>
              <a:off x="7343003" y="4453711"/>
              <a:ext cx="316800" cy="688513"/>
              <a:chOff x="7343003" y="4453711"/>
              <a:chExt cx="316800" cy="688513"/>
            </a:xfrm>
          </p:grpSpPr>
          <p:sp>
            <p:nvSpPr>
              <p:cNvPr id="12" name="Shape 1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4" name="Shape 14"/>
            <p:cNvGrpSpPr/>
            <p:nvPr/>
          </p:nvGrpSpPr>
          <p:grpSpPr>
            <a:xfrm>
              <a:off x="7801210" y="4105700"/>
              <a:ext cx="316800" cy="1036523"/>
              <a:chOff x="7801210" y="4105700"/>
              <a:chExt cx="316800" cy="1036523"/>
            </a:xfrm>
          </p:grpSpPr>
          <p:sp>
            <p:nvSpPr>
              <p:cNvPr id="15" name="Shape 15"/>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 name="Shape 18"/>
            <p:cNvGrpSpPr/>
            <p:nvPr/>
          </p:nvGrpSpPr>
          <p:grpSpPr>
            <a:xfrm>
              <a:off x="8259418" y="3757688"/>
              <a:ext cx="316800" cy="1384535"/>
              <a:chOff x="8259418" y="3757688"/>
              <a:chExt cx="316800" cy="1384535"/>
            </a:xfrm>
          </p:grpSpPr>
          <p:sp>
            <p:nvSpPr>
              <p:cNvPr id="19" name="Shape 19"/>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3" name="Shape 23"/>
            <p:cNvGrpSpPr/>
            <p:nvPr/>
          </p:nvGrpSpPr>
          <p:grpSpPr>
            <a:xfrm>
              <a:off x="8717625" y="3409675"/>
              <a:ext cx="316800" cy="1732548"/>
              <a:chOff x="8717625" y="3409675"/>
              <a:chExt cx="316800" cy="1732548"/>
            </a:xfrm>
          </p:grpSpPr>
          <p:sp>
            <p:nvSpPr>
              <p:cNvPr id="24" name="Shape 24"/>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 name="Shape 27"/>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grpSp>
        <p:nvGrpSpPr>
          <p:cNvPr id="29" name="Shape 29"/>
          <p:cNvGrpSpPr/>
          <p:nvPr/>
        </p:nvGrpSpPr>
        <p:grpSpPr>
          <a:xfrm>
            <a:off x="5043503" y="0"/>
            <a:ext cx="3814072" cy="3839102"/>
            <a:chOff x="5043503" y="0"/>
            <a:chExt cx="3814072" cy="3839102"/>
          </a:xfrm>
        </p:grpSpPr>
        <p:sp>
          <p:nvSpPr>
            <p:cNvPr id="30" name="Shape 30"/>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 name="Shape 31"/>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2" name="Shape 32"/>
            <p:cNvGrpSpPr/>
            <p:nvPr/>
          </p:nvGrpSpPr>
          <p:grpSpPr>
            <a:xfrm>
              <a:off x="7647812" y="2704283"/>
              <a:ext cx="635219" cy="635219"/>
              <a:chOff x="6725724" y="2701260"/>
              <a:chExt cx="1208101" cy="1208100"/>
            </a:xfrm>
          </p:grpSpPr>
          <p:sp>
            <p:nvSpPr>
              <p:cNvPr id="33" name="Shape 33"/>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Shape 34"/>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 name="Shape 35"/>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6" name="Shape 36"/>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7" name="Shape 37"/>
            <p:cNvGrpSpPr/>
            <p:nvPr/>
          </p:nvGrpSpPr>
          <p:grpSpPr>
            <a:xfrm>
              <a:off x="7952720" y="179238"/>
              <a:ext cx="873165" cy="873003"/>
              <a:chOff x="7754428" y="208725"/>
              <a:chExt cx="541800" cy="541800"/>
            </a:xfrm>
          </p:grpSpPr>
          <p:sp>
            <p:nvSpPr>
              <p:cNvPr id="38" name="Shape 38"/>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 name="Shape 39"/>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0" name="Shape 40"/>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 name="Shape 43"/>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 name="Shape 44"/>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 name="Shape 45"/>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6" name="Shape 46"/>
          <p:cNvSpPr txBox="1"/>
          <p:nvPr>
            <p:ph type="ctrTitle"/>
          </p:nvPr>
        </p:nvSpPr>
        <p:spPr>
          <a:xfrm>
            <a:off x="824000" y="1613813"/>
            <a:ext cx="42555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Shape 47"/>
          <p:cNvSpPr txBox="1"/>
          <p:nvPr>
            <p:ph idx="1" type="subTitle"/>
          </p:nvPr>
        </p:nvSpPr>
        <p:spPr>
          <a:xfrm>
            <a:off x="824000" y="3596300"/>
            <a:ext cx="4255500" cy="6954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Shape 4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Shape 142"/>
          <p:cNvGrpSpPr/>
          <p:nvPr/>
        </p:nvGrpSpPr>
        <p:grpSpPr>
          <a:xfrm>
            <a:off x="52" y="4099200"/>
            <a:ext cx="9144036" cy="1044300"/>
            <a:chOff x="52" y="4099200"/>
            <a:chExt cx="9144036" cy="1044300"/>
          </a:xfrm>
        </p:grpSpPr>
        <p:grpSp>
          <p:nvGrpSpPr>
            <p:cNvPr id="143" name="Shape 143"/>
            <p:cNvGrpSpPr/>
            <p:nvPr/>
          </p:nvGrpSpPr>
          <p:grpSpPr>
            <a:xfrm>
              <a:off x="52" y="4309200"/>
              <a:ext cx="231622" cy="834300"/>
              <a:chOff x="2688737" y="4301380"/>
              <a:chExt cx="231900" cy="834300"/>
            </a:xfrm>
          </p:grpSpPr>
          <p:sp>
            <p:nvSpPr>
              <p:cNvPr id="144" name="Shape 144"/>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6" name="Shape 146"/>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7" name="Shape 147"/>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48" name="Shape 148"/>
            <p:cNvGrpSpPr/>
            <p:nvPr/>
          </p:nvGrpSpPr>
          <p:grpSpPr>
            <a:xfrm>
              <a:off x="371406" y="4099200"/>
              <a:ext cx="231622" cy="1044300"/>
              <a:chOff x="2688737" y="4091380"/>
              <a:chExt cx="231900" cy="1044300"/>
            </a:xfrm>
          </p:grpSpPr>
          <p:sp>
            <p:nvSpPr>
              <p:cNvPr id="149" name="Shape 149"/>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0" name="Shape 150"/>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 name="Shape 15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2" name="Shape 152"/>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54" name="Shape 154"/>
            <p:cNvGrpSpPr/>
            <p:nvPr/>
          </p:nvGrpSpPr>
          <p:grpSpPr>
            <a:xfrm>
              <a:off x="742761" y="4309200"/>
              <a:ext cx="231622" cy="834300"/>
              <a:chOff x="2688737" y="4301380"/>
              <a:chExt cx="231900" cy="834300"/>
            </a:xfrm>
          </p:grpSpPr>
          <p:sp>
            <p:nvSpPr>
              <p:cNvPr id="155" name="Shape 155"/>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 name="Shape 156"/>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 name="Shape 157"/>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 name="Shape 158"/>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59" name="Shape 159"/>
            <p:cNvGrpSpPr/>
            <p:nvPr/>
          </p:nvGrpSpPr>
          <p:grpSpPr>
            <a:xfrm>
              <a:off x="1114115" y="4518900"/>
              <a:ext cx="231622" cy="624600"/>
              <a:chOff x="2688737" y="4511080"/>
              <a:chExt cx="231900" cy="624600"/>
            </a:xfrm>
          </p:grpSpPr>
          <p:sp>
            <p:nvSpPr>
              <p:cNvPr id="160" name="Shape 160"/>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1" name="Shape 16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63" name="Shape 163"/>
            <p:cNvGrpSpPr/>
            <p:nvPr/>
          </p:nvGrpSpPr>
          <p:grpSpPr>
            <a:xfrm>
              <a:off x="1856753" y="4099200"/>
              <a:ext cx="231600" cy="1044300"/>
              <a:chOff x="1856753" y="4099200"/>
              <a:chExt cx="231600" cy="1044300"/>
            </a:xfrm>
          </p:grpSpPr>
          <p:sp>
            <p:nvSpPr>
              <p:cNvPr id="164" name="Shape 164"/>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5" name="Shape 165"/>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6" name="Shape 166"/>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7" name="Shape 167"/>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69" name="Shape 169"/>
            <p:cNvGrpSpPr/>
            <p:nvPr/>
          </p:nvGrpSpPr>
          <p:grpSpPr>
            <a:xfrm>
              <a:off x="2228107" y="4309200"/>
              <a:ext cx="231600" cy="834300"/>
              <a:chOff x="2228107" y="4309200"/>
              <a:chExt cx="231600" cy="834300"/>
            </a:xfrm>
          </p:grpSpPr>
          <p:sp>
            <p:nvSpPr>
              <p:cNvPr id="170" name="Shape 170"/>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1" name="Shape 17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74" name="Shape 174"/>
            <p:cNvGrpSpPr/>
            <p:nvPr/>
          </p:nvGrpSpPr>
          <p:grpSpPr>
            <a:xfrm>
              <a:off x="2599462" y="4518900"/>
              <a:ext cx="231600" cy="624600"/>
              <a:chOff x="2599462" y="4518900"/>
              <a:chExt cx="231600" cy="624600"/>
            </a:xfrm>
          </p:grpSpPr>
          <p:sp>
            <p:nvSpPr>
              <p:cNvPr id="175" name="Shape 175"/>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7" name="Shape 177"/>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78" name="Shape 178"/>
            <p:cNvGrpSpPr/>
            <p:nvPr/>
          </p:nvGrpSpPr>
          <p:grpSpPr>
            <a:xfrm>
              <a:off x="3342171" y="4099200"/>
              <a:ext cx="231600" cy="1044300"/>
              <a:chOff x="3342171" y="4099200"/>
              <a:chExt cx="231600" cy="1044300"/>
            </a:xfrm>
          </p:grpSpPr>
          <p:sp>
            <p:nvSpPr>
              <p:cNvPr id="179" name="Shape 179"/>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0" name="Shape 180"/>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1" name="Shape 18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2" name="Shape 182"/>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 name="Shape 183"/>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4" name="Shape 184"/>
            <p:cNvGrpSpPr/>
            <p:nvPr/>
          </p:nvGrpSpPr>
          <p:grpSpPr>
            <a:xfrm>
              <a:off x="3713525" y="4309200"/>
              <a:ext cx="231600" cy="834300"/>
              <a:chOff x="3713525" y="4309200"/>
              <a:chExt cx="231600" cy="834300"/>
            </a:xfrm>
          </p:grpSpPr>
          <p:sp>
            <p:nvSpPr>
              <p:cNvPr id="185" name="Shape 185"/>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6" name="Shape 186"/>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 name="Shape 187"/>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8" name="Shape 188"/>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9" name="Shape 189"/>
            <p:cNvGrpSpPr/>
            <p:nvPr/>
          </p:nvGrpSpPr>
          <p:grpSpPr>
            <a:xfrm>
              <a:off x="1485398" y="4309200"/>
              <a:ext cx="231600" cy="834300"/>
              <a:chOff x="1485398" y="4309200"/>
              <a:chExt cx="231600" cy="834300"/>
            </a:xfrm>
          </p:grpSpPr>
          <p:sp>
            <p:nvSpPr>
              <p:cNvPr id="190" name="Shape 190"/>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1" name="Shape 19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2" name="Shape 192"/>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3" name="Shape 193"/>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94" name="Shape 194"/>
            <p:cNvGrpSpPr/>
            <p:nvPr/>
          </p:nvGrpSpPr>
          <p:grpSpPr>
            <a:xfrm>
              <a:off x="4084879" y="4518900"/>
              <a:ext cx="231600" cy="624600"/>
              <a:chOff x="4084879" y="4518900"/>
              <a:chExt cx="231600" cy="624600"/>
            </a:xfrm>
          </p:grpSpPr>
          <p:sp>
            <p:nvSpPr>
              <p:cNvPr id="195" name="Shape 195"/>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6" name="Shape 196"/>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7" name="Shape 197"/>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98" name="Shape 198"/>
            <p:cNvGrpSpPr/>
            <p:nvPr/>
          </p:nvGrpSpPr>
          <p:grpSpPr>
            <a:xfrm>
              <a:off x="2970816" y="4309200"/>
              <a:ext cx="231600" cy="834300"/>
              <a:chOff x="2970816" y="4309200"/>
              <a:chExt cx="231600" cy="834300"/>
            </a:xfrm>
          </p:grpSpPr>
          <p:sp>
            <p:nvSpPr>
              <p:cNvPr id="199" name="Shape 199"/>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Shape 20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2" name="Shape 202"/>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03" name="Shape 203"/>
            <p:cNvGrpSpPr/>
            <p:nvPr/>
          </p:nvGrpSpPr>
          <p:grpSpPr>
            <a:xfrm>
              <a:off x="4456234" y="4309200"/>
              <a:ext cx="231600" cy="834300"/>
              <a:chOff x="4456234" y="4309200"/>
              <a:chExt cx="231600" cy="834300"/>
            </a:xfrm>
          </p:grpSpPr>
          <p:sp>
            <p:nvSpPr>
              <p:cNvPr id="204" name="Shape 204"/>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5" name="Shape 205"/>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6" name="Shape 206"/>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7" name="Shape 207"/>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08" name="Shape 208"/>
            <p:cNvGrpSpPr/>
            <p:nvPr/>
          </p:nvGrpSpPr>
          <p:grpSpPr>
            <a:xfrm>
              <a:off x="4827588" y="4099200"/>
              <a:ext cx="231600" cy="1044300"/>
              <a:chOff x="4827588" y="4099200"/>
              <a:chExt cx="231600" cy="1044300"/>
            </a:xfrm>
          </p:grpSpPr>
          <p:sp>
            <p:nvSpPr>
              <p:cNvPr id="209" name="Shape 209"/>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0" name="Shape 210"/>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1" name="Shape 2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2" name="Shape 212"/>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3" name="Shape 213"/>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14" name="Shape 214"/>
            <p:cNvGrpSpPr/>
            <p:nvPr/>
          </p:nvGrpSpPr>
          <p:grpSpPr>
            <a:xfrm>
              <a:off x="5198943" y="4309200"/>
              <a:ext cx="231600" cy="834300"/>
              <a:chOff x="5198943" y="4309200"/>
              <a:chExt cx="231600" cy="834300"/>
            </a:xfrm>
          </p:grpSpPr>
          <p:sp>
            <p:nvSpPr>
              <p:cNvPr id="215" name="Shape 215"/>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6" name="Shape 216"/>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7" name="Shape 217"/>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8" name="Shape 218"/>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19" name="Shape 219"/>
            <p:cNvGrpSpPr/>
            <p:nvPr/>
          </p:nvGrpSpPr>
          <p:grpSpPr>
            <a:xfrm>
              <a:off x="5570297" y="4518900"/>
              <a:ext cx="231600" cy="624600"/>
              <a:chOff x="5570297" y="4518900"/>
              <a:chExt cx="231600" cy="624600"/>
            </a:xfrm>
          </p:grpSpPr>
          <p:sp>
            <p:nvSpPr>
              <p:cNvPr id="220" name="Shape 220"/>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1" name="Shape 22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23" name="Shape 223"/>
            <p:cNvGrpSpPr/>
            <p:nvPr/>
          </p:nvGrpSpPr>
          <p:grpSpPr>
            <a:xfrm>
              <a:off x="5941652" y="4309200"/>
              <a:ext cx="231600" cy="834300"/>
              <a:chOff x="5941652" y="4309200"/>
              <a:chExt cx="231600" cy="834300"/>
            </a:xfrm>
          </p:grpSpPr>
          <p:sp>
            <p:nvSpPr>
              <p:cNvPr id="224" name="Shape 224"/>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 name="Shape 225"/>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6" name="Shape 226"/>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7" name="Shape 227"/>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28" name="Shape 228"/>
            <p:cNvGrpSpPr/>
            <p:nvPr/>
          </p:nvGrpSpPr>
          <p:grpSpPr>
            <a:xfrm>
              <a:off x="6313006" y="4099200"/>
              <a:ext cx="231600" cy="1044300"/>
              <a:chOff x="6313006" y="4099200"/>
              <a:chExt cx="231600" cy="1044300"/>
            </a:xfrm>
          </p:grpSpPr>
          <p:sp>
            <p:nvSpPr>
              <p:cNvPr id="229" name="Shape 229"/>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0" name="Shape 230"/>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1" name="Shape 23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3" name="Shape 233"/>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34" name="Shape 234"/>
            <p:cNvGrpSpPr/>
            <p:nvPr/>
          </p:nvGrpSpPr>
          <p:grpSpPr>
            <a:xfrm>
              <a:off x="6684361" y="4309200"/>
              <a:ext cx="231600" cy="834300"/>
              <a:chOff x="6684361" y="4309200"/>
              <a:chExt cx="231600" cy="834300"/>
            </a:xfrm>
          </p:grpSpPr>
          <p:sp>
            <p:nvSpPr>
              <p:cNvPr id="235" name="Shape 235"/>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 name="Shape 236"/>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7" name="Shape 237"/>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8" name="Shape 238"/>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39" name="Shape 239"/>
            <p:cNvGrpSpPr/>
            <p:nvPr/>
          </p:nvGrpSpPr>
          <p:grpSpPr>
            <a:xfrm>
              <a:off x="7055715" y="4518900"/>
              <a:ext cx="231600" cy="624600"/>
              <a:chOff x="7055715" y="4518900"/>
              <a:chExt cx="231600" cy="624600"/>
            </a:xfrm>
          </p:grpSpPr>
          <p:sp>
            <p:nvSpPr>
              <p:cNvPr id="240" name="Shape 240"/>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 name="Shape 24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 name="Shape 242"/>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43" name="Shape 243"/>
            <p:cNvGrpSpPr/>
            <p:nvPr/>
          </p:nvGrpSpPr>
          <p:grpSpPr>
            <a:xfrm>
              <a:off x="7798424" y="4099200"/>
              <a:ext cx="231600" cy="1044300"/>
              <a:chOff x="7798424" y="4099200"/>
              <a:chExt cx="231600" cy="1044300"/>
            </a:xfrm>
          </p:grpSpPr>
          <p:sp>
            <p:nvSpPr>
              <p:cNvPr id="244" name="Shape 244"/>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5" name="Shape 245"/>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 name="Shape 247"/>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8" name="Shape 248"/>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49" name="Shape 249"/>
            <p:cNvGrpSpPr/>
            <p:nvPr/>
          </p:nvGrpSpPr>
          <p:grpSpPr>
            <a:xfrm>
              <a:off x="8169779" y="4309200"/>
              <a:ext cx="231600" cy="834300"/>
              <a:chOff x="8169779" y="4309200"/>
              <a:chExt cx="231600" cy="834300"/>
            </a:xfrm>
          </p:grpSpPr>
          <p:sp>
            <p:nvSpPr>
              <p:cNvPr id="250" name="Shape 250"/>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 name="Shape 252"/>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3" name="Shape 253"/>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54" name="Shape 254"/>
            <p:cNvGrpSpPr/>
            <p:nvPr/>
          </p:nvGrpSpPr>
          <p:grpSpPr>
            <a:xfrm>
              <a:off x="7427070" y="4309200"/>
              <a:ext cx="231600" cy="834300"/>
              <a:chOff x="7427070" y="4309200"/>
              <a:chExt cx="231600" cy="834300"/>
            </a:xfrm>
          </p:grpSpPr>
          <p:sp>
            <p:nvSpPr>
              <p:cNvPr id="255" name="Shape 255"/>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6" name="Shape 256"/>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Shape 258"/>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59" name="Shape 259"/>
            <p:cNvGrpSpPr/>
            <p:nvPr/>
          </p:nvGrpSpPr>
          <p:grpSpPr>
            <a:xfrm>
              <a:off x="8541133" y="4518900"/>
              <a:ext cx="231600" cy="624600"/>
              <a:chOff x="8541133" y="4518900"/>
              <a:chExt cx="231600" cy="624600"/>
            </a:xfrm>
          </p:grpSpPr>
          <p:sp>
            <p:nvSpPr>
              <p:cNvPr id="260" name="Shape 260"/>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1" name="Shape 26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63" name="Shape 263"/>
            <p:cNvGrpSpPr/>
            <p:nvPr/>
          </p:nvGrpSpPr>
          <p:grpSpPr>
            <a:xfrm>
              <a:off x="8912488" y="4309200"/>
              <a:ext cx="231600" cy="834300"/>
              <a:chOff x="8912488" y="4309200"/>
              <a:chExt cx="231600" cy="834300"/>
            </a:xfrm>
          </p:grpSpPr>
          <p:sp>
            <p:nvSpPr>
              <p:cNvPr id="264" name="Shape 264"/>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6" name="Shape 266"/>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7" name="Shape 267"/>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sp>
        <p:nvSpPr>
          <p:cNvPr id="268" name="Shape 268"/>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Shape 269"/>
          <p:cNvSpPr txBox="1"/>
          <p:nvPr>
            <p:ph idx="1" type="body"/>
          </p:nvPr>
        </p:nvSpPr>
        <p:spPr>
          <a:xfrm>
            <a:off x="1388625" y="2712300"/>
            <a:ext cx="6366900" cy="1111200"/>
          </a:xfrm>
          <a:prstGeom prst="rect">
            <a:avLst/>
          </a:prstGeom>
        </p:spPr>
        <p:txBody>
          <a:bodyPr anchorCtr="0" anchor="t" bIns="91425" lIns="91425" spcFirstLastPara="1" rIns="91425" wrap="square" tIns="91425"/>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Shape 27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Shape 27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Shape 50"/>
          <p:cNvGrpSpPr/>
          <p:nvPr/>
        </p:nvGrpSpPr>
        <p:grpSpPr>
          <a:xfrm>
            <a:off x="146769" y="3406"/>
            <a:ext cx="1233215" cy="1384535"/>
            <a:chOff x="146769" y="3406"/>
            <a:chExt cx="1233215" cy="1384535"/>
          </a:xfrm>
        </p:grpSpPr>
        <p:grpSp>
          <p:nvGrpSpPr>
            <p:cNvPr id="51" name="Shape 51"/>
            <p:cNvGrpSpPr/>
            <p:nvPr/>
          </p:nvGrpSpPr>
          <p:grpSpPr>
            <a:xfrm>
              <a:off x="1063183" y="3406"/>
              <a:ext cx="316800" cy="688513"/>
              <a:chOff x="1063183" y="3406"/>
              <a:chExt cx="316800" cy="688513"/>
            </a:xfrm>
          </p:grpSpPr>
          <p:sp>
            <p:nvSpPr>
              <p:cNvPr id="52" name="Shape 52"/>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54" name="Shape 54"/>
            <p:cNvGrpSpPr/>
            <p:nvPr/>
          </p:nvGrpSpPr>
          <p:grpSpPr>
            <a:xfrm>
              <a:off x="604976" y="3406"/>
              <a:ext cx="316800" cy="1036524"/>
              <a:chOff x="604976" y="3406"/>
              <a:chExt cx="316800" cy="1036524"/>
            </a:xfrm>
          </p:grpSpPr>
          <p:sp>
            <p:nvSpPr>
              <p:cNvPr id="55" name="Shape 55"/>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 name="Shape 56"/>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 name="Shape 57"/>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58" name="Shape 58"/>
            <p:cNvGrpSpPr/>
            <p:nvPr/>
          </p:nvGrpSpPr>
          <p:grpSpPr>
            <a:xfrm>
              <a:off x="146769" y="3406"/>
              <a:ext cx="316800" cy="1384535"/>
              <a:chOff x="146769" y="3406"/>
              <a:chExt cx="316800" cy="1384535"/>
            </a:xfrm>
          </p:grpSpPr>
          <p:sp>
            <p:nvSpPr>
              <p:cNvPr id="59" name="Shape 59"/>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1" name="Shape 61"/>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 name="Shape 62"/>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grpSp>
        <p:nvGrpSpPr>
          <p:cNvPr id="63" name="Shape 63"/>
          <p:cNvGrpSpPr/>
          <p:nvPr/>
        </p:nvGrpSpPr>
        <p:grpSpPr>
          <a:xfrm>
            <a:off x="6775084" y="2904008"/>
            <a:ext cx="2186148" cy="2239500"/>
            <a:chOff x="6775084" y="2904008"/>
            <a:chExt cx="2186148" cy="2239500"/>
          </a:xfrm>
        </p:grpSpPr>
        <p:grpSp>
          <p:nvGrpSpPr>
            <p:cNvPr id="64" name="Shape 64"/>
            <p:cNvGrpSpPr/>
            <p:nvPr/>
          </p:nvGrpSpPr>
          <p:grpSpPr>
            <a:xfrm>
              <a:off x="6775084" y="4253708"/>
              <a:ext cx="409500" cy="889800"/>
              <a:chOff x="6775084" y="4253708"/>
              <a:chExt cx="409500" cy="889800"/>
            </a:xfrm>
          </p:grpSpPr>
          <p:sp>
            <p:nvSpPr>
              <p:cNvPr id="65" name="Shape 65"/>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67" name="Shape 67"/>
            <p:cNvGrpSpPr/>
            <p:nvPr/>
          </p:nvGrpSpPr>
          <p:grpSpPr>
            <a:xfrm>
              <a:off x="7367299" y="3804008"/>
              <a:ext cx="409500" cy="1339500"/>
              <a:chOff x="7367299" y="3804008"/>
              <a:chExt cx="409500" cy="1339500"/>
            </a:xfrm>
          </p:grpSpPr>
          <p:sp>
            <p:nvSpPr>
              <p:cNvPr id="68" name="Shape 68"/>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9" name="Shape 69"/>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0" name="Shape 70"/>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71" name="Shape 71"/>
            <p:cNvGrpSpPr/>
            <p:nvPr/>
          </p:nvGrpSpPr>
          <p:grpSpPr>
            <a:xfrm>
              <a:off x="7959516" y="3354008"/>
              <a:ext cx="409500" cy="1789500"/>
              <a:chOff x="7959516" y="3354008"/>
              <a:chExt cx="409500" cy="1789500"/>
            </a:xfrm>
          </p:grpSpPr>
          <p:sp>
            <p:nvSpPr>
              <p:cNvPr id="72" name="Shape 72"/>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76" name="Shape 76"/>
            <p:cNvGrpSpPr/>
            <p:nvPr/>
          </p:nvGrpSpPr>
          <p:grpSpPr>
            <a:xfrm>
              <a:off x="8551731" y="2904008"/>
              <a:ext cx="409500" cy="2239500"/>
              <a:chOff x="8551731" y="2904008"/>
              <a:chExt cx="409500" cy="2239500"/>
            </a:xfrm>
          </p:grpSpPr>
          <p:sp>
            <p:nvSpPr>
              <p:cNvPr id="77" name="Shape 77"/>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1" name="Shape 81"/>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sp>
        <p:nvSpPr>
          <p:cNvPr id="82" name="Shape 82"/>
          <p:cNvSpPr txBox="1"/>
          <p:nvPr>
            <p:ph type="title"/>
          </p:nvPr>
        </p:nvSpPr>
        <p:spPr>
          <a:xfrm>
            <a:off x="824000" y="1613825"/>
            <a:ext cx="58578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Shape 8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Shape 85"/>
          <p:cNvGrpSpPr/>
          <p:nvPr/>
        </p:nvGrpSpPr>
        <p:grpSpPr>
          <a:xfrm>
            <a:off x="625966" y="299376"/>
            <a:ext cx="999312" cy="999312"/>
            <a:chOff x="348199" y="179450"/>
            <a:chExt cx="1116300" cy="1116300"/>
          </a:xfrm>
        </p:grpSpPr>
        <p:sp>
          <p:nvSpPr>
            <p:cNvPr id="86" name="Shape 8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8" name="Shape 88"/>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Shape 89"/>
          <p:cNvSpPr txBox="1"/>
          <p:nvPr>
            <p:ph idx="1" type="body"/>
          </p:nvPr>
        </p:nvSpPr>
        <p:spPr>
          <a:xfrm>
            <a:off x="1303800" y="1990050"/>
            <a:ext cx="70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Shape 9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Shape 92"/>
          <p:cNvGrpSpPr/>
          <p:nvPr/>
        </p:nvGrpSpPr>
        <p:grpSpPr>
          <a:xfrm>
            <a:off x="625966" y="299376"/>
            <a:ext cx="999312" cy="999312"/>
            <a:chOff x="348199" y="179450"/>
            <a:chExt cx="1116300" cy="1116300"/>
          </a:xfrm>
        </p:grpSpPr>
        <p:sp>
          <p:nvSpPr>
            <p:cNvPr id="93" name="Shape 93"/>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5" name="Shape 95"/>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Shape 96"/>
          <p:cNvSpPr txBox="1"/>
          <p:nvPr>
            <p:ph idx="1" type="body"/>
          </p:nvPr>
        </p:nvSpPr>
        <p:spPr>
          <a:xfrm>
            <a:off x="130380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Shape 97"/>
          <p:cNvSpPr txBox="1"/>
          <p:nvPr>
            <p:ph idx="2" type="body"/>
          </p:nvPr>
        </p:nvSpPr>
        <p:spPr>
          <a:xfrm>
            <a:off x="490365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Shape 9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Shape 100"/>
          <p:cNvGrpSpPr/>
          <p:nvPr/>
        </p:nvGrpSpPr>
        <p:grpSpPr>
          <a:xfrm>
            <a:off x="625966" y="299376"/>
            <a:ext cx="999312" cy="999312"/>
            <a:chOff x="348199" y="179450"/>
            <a:chExt cx="1116300" cy="1116300"/>
          </a:xfrm>
        </p:grpSpPr>
        <p:sp>
          <p:nvSpPr>
            <p:cNvPr id="101" name="Shape 101"/>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2" name="Shape 10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3" name="Shape 103"/>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Shape 10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Shape 106"/>
          <p:cNvGrpSpPr/>
          <p:nvPr/>
        </p:nvGrpSpPr>
        <p:grpSpPr>
          <a:xfrm>
            <a:off x="625966" y="299376"/>
            <a:ext cx="999312" cy="999312"/>
            <a:chOff x="348199" y="179450"/>
            <a:chExt cx="1116300" cy="1116300"/>
          </a:xfrm>
        </p:grpSpPr>
        <p:sp>
          <p:nvSpPr>
            <p:cNvPr id="107" name="Shape 10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9" name="Shape 109"/>
          <p:cNvSpPr txBox="1"/>
          <p:nvPr>
            <p:ph type="title"/>
          </p:nvPr>
        </p:nvSpPr>
        <p:spPr>
          <a:xfrm>
            <a:off x="1303800" y="598575"/>
            <a:ext cx="3312000" cy="15900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Shape 110"/>
          <p:cNvSpPr txBox="1"/>
          <p:nvPr>
            <p:ph idx="1" type="body"/>
          </p:nvPr>
        </p:nvSpPr>
        <p:spPr>
          <a:xfrm>
            <a:off x="1303800" y="2309675"/>
            <a:ext cx="3312000" cy="2221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Shape 1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Shape 113"/>
          <p:cNvGrpSpPr/>
          <p:nvPr/>
        </p:nvGrpSpPr>
        <p:grpSpPr>
          <a:xfrm>
            <a:off x="6866714" y="1306"/>
            <a:ext cx="2267451" cy="2601690"/>
            <a:chOff x="6790514" y="1306"/>
            <a:chExt cx="2267451" cy="2601690"/>
          </a:xfrm>
        </p:grpSpPr>
        <p:grpSp>
          <p:nvGrpSpPr>
            <p:cNvPr id="114" name="Shape 114"/>
            <p:cNvGrpSpPr/>
            <p:nvPr/>
          </p:nvGrpSpPr>
          <p:grpSpPr>
            <a:xfrm>
              <a:off x="7067465" y="1306"/>
              <a:ext cx="1990500" cy="1990200"/>
              <a:chOff x="7067465" y="1306"/>
              <a:chExt cx="1990500" cy="1990200"/>
            </a:xfrm>
          </p:grpSpPr>
          <p:sp>
            <p:nvSpPr>
              <p:cNvPr id="115" name="Shape 115"/>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 name="Shape 116"/>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18" name="Shape 118"/>
            <p:cNvGrpSpPr/>
            <p:nvPr/>
          </p:nvGrpSpPr>
          <p:grpSpPr>
            <a:xfrm>
              <a:off x="8207126" y="1807996"/>
              <a:ext cx="795000" cy="795000"/>
              <a:chOff x="8207126" y="1807996"/>
              <a:chExt cx="795000" cy="795000"/>
            </a:xfrm>
          </p:grpSpPr>
          <p:sp>
            <p:nvSpPr>
              <p:cNvPr id="119" name="Shape 119"/>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22" name="Shape 122"/>
            <p:cNvGrpSpPr/>
            <p:nvPr/>
          </p:nvGrpSpPr>
          <p:grpSpPr>
            <a:xfrm>
              <a:off x="6790514" y="118857"/>
              <a:ext cx="548700" cy="548700"/>
              <a:chOff x="6790514" y="118857"/>
              <a:chExt cx="548700" cy="548700"/>
            </a:xfrm>
          </p:grpSpPr>
          <p:sp>
            <p:nvSpPr>
              <p:cNvPr id="123" name="Shape 123"/>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sp>
        <p:nvSpPr>
          <p:cNvPr id="125" name="Shape 125"/>
          <p:cNvSpPr txBox="1"/>
          <p:nvPr>
            <p:ph type="title"/>
          </p:nvPr>
        </p:nvSpPr>
        <p:spPr>
          <a:xfrm>
            <a:off x="824000" y="763600"/>
            <a:ext cx="5857800" cy="35733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Shape 12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Shape 128"/>
          <p:cNvGrpSpPr/>
          <p:nvPr/>
        </p:nvGrpSpPr>
        <p:grpSpPr>
          <a:xfrm>
            <a:off x="625966" y="299376"/>
            <a:ext cx="999312" cy="999312"/>
            <a:chOff x="348199" y="179450"/>
            <a:chExt cx="1116300" cy="1116300"/>
          </a:xfrm>
        </p:grpSpPr>
        <p:sp>
          <p:nvSpPr>
            <p:cNvPr id="129" name="Shape 12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1" name="Shape 131"/>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Shape 132"/>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Shape 133"/>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Shape 13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Shape 136"/>
          <p:cNvGrpSpPr/>
          <p:nvPr/>
        </p:nvGrpSpPr>
        <p:grpSpPr>
          <a:xfrm>
            <a:off x="713373" y="3847119"/>
            <a:ext cx="825392" cy="825392"/>
            <a:chOff x="348199" y="179450"/>
            <a:chExt cx="1116300" cy="1116300"/>
          </a:xfrm>
        </p:grpSpPr>
        <p:sp>
          <p:nvSpPr>
            <p:cNvPr id="137" name="Shape 13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9" name="Shape 139"/>
          <p:cNvSpPr txBox="1"/>
          <p:nvPr>
            <p:ph idx="1" type="body"/>
          </p:nvPr>
        </p:nvSpPr>
        <p:spPr>
          <a:xfrm>
            <a:off x="1303800" y="4138975"/>
            <a:ext cx="5843100" cy="534900"/>
          </a:xfrm>
          <a:prstGeom prst="rect">
            <a:avLst/>
          </a:prstGeom>
        </p:spPr>
        <p:txBody>
          <a:bodyPr anchorCtr="0" anchor="t"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40" name="Shape 14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Shape 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5.jpg"/><Relationship Id="rId5"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ctrTitle"/>
          </p:nvPr>
        </p:nvSpPr>
        <p:spPr>
          <a:xfrm>
            <a:off x="788675" y="1309413"/>
            <a:ext cx="4255500" cy="1872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Balloon Catheter Inspection Equipment </a:t>
            </a:r>
            <a:endParaRPr/>
          </a:p>
        </p:txBody>
      </p:sp>
      <p:sp>
        <p:nvSpPr>
          <p:cNvPr id="278" name="Shape 278"/>
          <p:cNvSpPr txBox="1"/>
          <p:nvPr>
            <p:ph idx="1" type="subTitle"/>
          </p:nvPr>
        </p:nvSpPr>
        <p:spPr>
          <a:xfrm>
            <a:off x="510450" y="3182325"/>
            <a:ext cx="8540700" cy="630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Anthony Peters, Shane Pooler, Ryan Stevenson, Kevin White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type="title"/>
          </p:nvPr>
        </p:nvSpPr>
        <p:spPr>
          <a:xfrm>
            <a:off x="1303800" y="598575"/>
            <a:ext cx="7030500" cy="999300"/>
          </a:xfrm>
          <a:prstGeom prst="rect">
            <a:avLst/>
          </a:prstGeom>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a:spcBef>
                <a:spcPts val="0"/>
              </a:spcBef>
              <a:spcAft>
                <a:spcPts val="0"/>
              </a:spcAft>
              <a:buNone/>
            </a:pPr>
            <a:r>
              <a:rPr lang="en"/>
              <a:t>Air System</a:t>
            </a:r>
            <a:endParaRPr/>
          </a:p>
        </p:txBody>
      </p:sp>
      <p:cxnSp>
        <p:nvCxnSpPr>
          <p:cNvPr id="368" name="Shape 368"/>
          <p:cNvCxnSpPr/>
          <p:nvPr/>
        </p:nvCxnSpPr>
        <p:spPr>
          <a:xfrm>
            <a:off x="908075" y="3008850"/>
            <a:ext cx="691200" cy="0"/>
          </a:xfrm>
          <a:prstGeom prst="straightConnector1">
            <a:avLst/>
          </a:prstGeom>
          <a:noFill/>
          <a:ln cap="flat" cmpd="sng" w="9525">
            <a:solidFill>
              <a:srgbClr val="000000"/>
            </a:solidFill>
            <a:prstDash val="solid"/>
            <a:round/>
            <a:headEnd len="med" w="med" type="none"/>
            <a:tailEnd len="med" w="med" type="none"/>
          </a:ln>
        </p:spPr>
      </p:cxnSp>
      <p:cxnSp>
        <p:nvCxnSpPr>
          <p:cNvPr id="369" name="Shape 369"/>
          <p:cNvCxnSpPr/>
          <p:nvPr/>
        </p:nvCxnSpPr>
        <p:spPr>
          <a:xfrm rot="10800000">
            <a:off x="1599300" y="2270125"/>
            <a:ext cx="0" cy="745500"/>
          </a:xfrm>
          <a:prstGeom prst="straightConnector1">
            <a:avLst/>
          </a:prstGeom>
          <a:noFill/>
          <a:ln cap="flat" cmpd="sng" w="9525">
            <a:solidFill>
              <a:srgbClr val="000000"/>
            </a:solidFill>
            <a:prstDash val="solid"/>
            <a:round/>
            <a:headEnd len="med" w="med" type="none"/>
            <a:tailEnd len="med" w="med" type="none"/>
          </a:ln>
        </p:spPr>
      </p:cxnSp>
      <p:cxnSp>
        <p:nvCxnSpPr>
          <p:cNvPr id="370" name="Shape 370"/>
          <p:cNvCxnSpPr/>
          <p:nvPr/>
        </p:nvCxnSpPr>
        <p:spPr>
          <a:xfrm rot="10800000">
            <a:off x="1599300" y="3008850"/>
            <a:ext cx="0" cy="745500"/>
          </a:xfrm>
          <a:prstGeom prst="straightConnector1">
            <a:avLst/>
          </a:prstGeom>
          <a:noFill/>
          <a:ln cap="flat" cmpd="sng" w="9525">
            <a:solidFill>
              <a:srgbClr val="000000"/>
            </a:solidFill>
            <a:prstDash val="solid"/>
            <a:round/>
            <a:headEnd len="med" w="med" type="none"/>
            <a:tailEnd len="med" w="med" type="none"/>
          </a:ln>
        </p:spPr>
      </p:cxnSp>
      <p:cxnSp>
        <p:nvCxnSpPr>
          <p:cNvPr id="371" name="Shape 371"/>
          <p:cNvCxnSpPr/>
          <p:nvPr/>
        </p:nvCxnSpPr>
        <p:spPr>
          <a:xfrm>
            <a:off x="1599275" y="3754350"/>
            <a:ext cx="711600" cy="0"/>
          </a:xfrm>
          <a:prstGeom prst="straightConnector1">
            <a:avLst/>
          </a:prstGeom>
          <a:noFill/>
          <a:ln cap="flat" cmpd="sng" w="9525">
            <a:solidFill>
              <a:srgbClr val="000000"/>
            </a:solidFill>
            <a:prstDash val="solid"/>
            <a:round/>
            <a:headEnd len="med" w="med" type="none"/>
            <a:tailEnd len="med" w="med" type="none"/>
          </a:ln>
        </p:spPr>
      </p:cxnSp>
      <p:cxnSp>
        <p:nvCxnSpPr>
          <p:cNvPr id="372" name="Shape 372"/>
          <p:cNvCxnSpPr/>
          <p:nvPr/>
        </p:nvCxnSpPr>
        <p:spPr>
          <a:xfrm>
            <a:off x="1599275" y="2270125"/>
            <a:ext cx="711600" cy="0"/>
          </a:xfrm>
          <a:prstGeom prst="straightConnector1">
            <a:avLst/>
          </a:prstGeom>
          <a:noFill/>
          <a:ln cap="flat" cmpd="sng" w="9525">
            <a:solidFill>
              <a:srgbClr val="000000"/>
            </a:solidFill>
            <a:prstDash val="solid"/>
            <a:round/>
            <a:headEnd len="med" w="med" type="none"/>
            <a:tailEnd len="med" w="med" type="none"/>
          </a:ln>
        </p:spPr>
      </p:cxnSp>
      <p:cxnSp>
        <p:nvCxnSpPr>
          <p:cNvPr id="373" name="Shape 373"/>
          <p:cNvCxnSpPr/>
          <p:nvPr/>
        </p:nvCxnSpPr>
        <p:spPr>
          <a:xfrm flipH="1" rot="10800000">
            <a:off x="2310875" y="3347850"/>
            <a:ext cx="6900" cy="406500"/>
          </a:xfrm>
          <a:prstGeom prst="straightConnector1">
            <a:avLst/>
          </a:prstGeom>
          <a:noFill/>
          <a:ln cap="flat" cmpd="sng" w="9525">
            <a:solidFill>
              <a:srgbClr val="000000"/>
            </a:solidFill>
            <a:prstDash val="solid"/>
            <a:round/>
            <a:headEnd len="med" w="med" type="none"/>
            <a:tailEnd len="med" w="med" type="none"/>
          </a:ln>
        </p:spPr>
      </p:cxnSp>
      <p:cxnSp>
        <p:nvCxnSpPr>
          <p:cNvPr id="374" name="Shape 374"/>
          <p:cNvCxnSpPr/>
          <p:nvPr/>
        </p:nvCxnSpPr>
        <p:spPr>
          <a:xfrm flipH="1" rot="10800000">
            <a:off x="2303975" y="3754350"/>
            <a:ext cx="6900" cy="406500"/>
          </a:xfrm>
          <a:prstGeom prst="straightConnector1">
            <a:avLst/>
          </a:prstGeom>
          <a:noFill/>
          <a:ln cap="flat" cmpd="sng" w="9525">
            <a:solidFill>
              <a:srgbClr val="000000"/>
            </a:solidFill>
            <a:prstDash val="solid"/>
            <a:round/>
            <a:headEnd len="med" w="med" type="none"/>
            <a:tailEnd len="med" w="med" type="none"/>
          </a:ln>
        </p:spPr>
      </p:cxnSp>
      <p:cxnSp>
        <p:nvCxnSpPr>
          <p:cNvPr id="375" name="Shape 375"/>
          <p:cNvCxnSpPr/>
          <p:nvPr/>
        </p:nvCxnSpPr>
        <p:spPr>
          <a:xfrm>
            <a:off x="2317775" y="3347850"/>
            <a:ext cx="623400" cy="0"/>
          </a:xfrm>
          <a:prstGeom prst="straightConnector1">
            <a:avLst/>
          </a:prstGeom>
          <a:noFill/>
          <a:ln cap="flat" cmpd="sng" w="9525">
            <a:solidFill>
              <a:srgbClr val="000000"/>
            </a:solidFill>
            <a:prstDash val="solid"/>
            <a:round/>
            <a:headEnd len="med" w="med" type="none"/>
            <a:tailEnd len="med" w="med" type="none"/>
          </a:ln>
        </p:spPr>
      </p:cxnSp>
      <p:cxnSp>
        <p:nvCxnSpPr>
          <p:cNvPr id="376" name="Shape 376"/>
          <p:cNvCxnSpPr/>
          <p:nvPr/>
        </p:nvCxnSpPr>
        <p:spPr>
          <a:xfrm>
            <a:off x="2303975" y="4160850"/>
            <a:ext cx="623400" cy="0"/>
          </a:xfrm>
          <a:prstGeom prst="straightConnector1">
            <a:avLst/>
          </a:prstGeom>
          <a:noFill/>
          <a:ln cap="flat" cmpd="sng" w="9525">
            <a:solidFill>
              <a:srgbClr val="000000"/>
            </a:solidFill>
            <a:prstDash val="solid"/>
            <a:round/>
            <a:headEnd len="med" w="med" type="none"/>
            <a:tailEnd len="med" w="med" type="none"/>
          </a:ln>
        </p:spPr>
      </p:cxnSp>
      <p:sp>
        <p:nvSpPr>
          <p:cNvPr id="377" name="Shape 377"/>
          <p:cNvSpPr/>
          <p:nvPr/>
        </p:nvSpPr>
        <p:spPr>
          <a:xfrm>
            <a:off x="2941175" y="3164850"/>
            <a:ext cx="393000" cy="366000"/>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8" name="Shape 378"/>
          <p:cNvSpPr/>
          <p:nvPr/>
        </p:nvSpPr>
        <p:spPr>
          <a:xfrm>
            <a:off x="2927375" y="3977850"/>
            <a:ext cx="393000" cy="366000"/>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cxnSp>
        <p:nvCxnSpPr>
          <p:cNvPr id="379" name="Shape 379"/>
          <p:cNvCxnSpPr/>
          <p:nvPr/>
        </p:nvCxnSpPr>
        <p:spPr>
          <a:xfrm>
            <a:off x="3334175" y="3347850"/>
            <a:ext cx="339000" cy="0"/>
          </a:xfrm>
          <a:prstGeom prst="straightConnector1">
            <a:avLst/>
          </a:prstGeom>
          <a:noFill/>
          <a:ln cap="flat" cmpd="sng" w="9525">
            <a:solidFill>
              <a:srgbClr val="000000"/>
            </a:solidFill>
            <a:prstDash val="solid"/>
            <a:round/>
            <a:headEnd len="med" w="med" type="none"/>
            <a:tailEnd len="med" w="med" type="none"/>
          </a:ln>
        </p:spPr>
      </p:cxnSp>
      <p:cxnSp>
        <p:nvCxnSpPr>
          <p:cNvPr id="380" name="Shape 380"/>
          <p:cNvCxnSpPr/>
          <p:nvPr/>
        </p:nvCxnSpPr>
        <p:spPr>
          <a:xfrm>
            <a:off x="3320375" y="4160850"/>
            <a:ext cx="339000" cy="0"/>
          </a:xfrm>
          <a:prstGeom prst="straightConnector1">
            <a:avLst/>
          </a:prstGeom>
          <a:noFill/>
          <a:ln cap="flat" cmpd="sng" w="9525">
            <a:solidFill>
              <a:srgbClr val="000000"/>
            </a:solidFill>
            <a:prstDash val="solid"/>
            <a:round/>
            <a:headEnd len="med" w="med" type="none"/>
            <a:tailEnd len="med" w="med" type="none"/>
          </a:ln>
        </p:spPr>
      </p:cxnSp>
      <p:sp>
        <p:nvSpPr>
          <p:cNvPr id="381" name="Shape 381"/>
          <p:cNvSpPr/>
          <p:nvPr/>
        </p:nvSpPr>
        <p:spPr>
          <a:xfrm>
            <a:off x="3673175" y="3164850"/>
            <a:ext cx="393000" cy="3660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2" name="Shape 382"/>
          <p:cNvSpPr/>
          <p:nvPr/>
        </p:nvSpPr>
        <p:spPr>
          <a:xfrm>
            <a:off x="3659375" y="3977850"/>
            <a:ext cx="393000" cy="3660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3" name="Shape 383"/>
          <p:cNvSpPr/>
          <p:nvPr/>
        </p:nvSpPr>
        <p:spPr>
          <a:xfrm>
            <a:off x="2310875" y="2087125"/>
            <a:ext cx="393000" cy="366000"/>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cxnSp>
        <p:nvCxnSpPr>
          <p:cNvPr id="384" name="Shape 384"/>
          <p:cNvCxnSpPr/>
          <p:nvPr/>
        </p:nvCxnSpPr>
        <p:spPr>
          <a:xfrm>
            <a:off x="2703875" y="2270125"/>
            <a:ext cx="339000" cy="0"/>
          </a:xfrm>
          <a:prstGeom prst="straightConnector1">
            <a:avLst/>
          </a:prstGeom>
          <a:noFill/>
          <a:ln cap="flat" cmpd="sng" w="9525">
            <a:solidFill>
              <a:srgbClr val="000000"/>
            </a:solidFill>
            <a:prstDash val="solid"/>
            <a:round/>
            <a:headEnd len="med" w="med" type="none"/>
            <a:tailEnd len="med" w="med" type="none"/>
          </a:ln>
        </p:spPr>
      </p:cxnSp>
      <p:sp>
        <p:nvSpPr>
          <p:cNvPr id="385" name="Shape 385"/>
          <p:cNvSpPr/>
          <p:nvPr/>
        </p:nvSpPr>
        <p:spPr>
          <a:xfrm>
            <a:off x="3042875" y="2087125"/>
            <a:ext cx="393000" cy="3660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86" name="Shape 386"/>
          <p:cNvCxnSpPr>
            <a:stCxn id="381" idx="6"/>
          </p:cNvCxnSpPr>
          <p:nvPr/>
        </p:nvCxnSpPr>
        <p:spPr>
          <a:xfrm flipH="1" rot="10800000">
            <a:off x="4066175" y="2852850"/>
            <a:ext cx="1043400" cy="495000"/>
          </a:xfrm>
          <a:prstGeom prst="straightConnector1">
            <a:avLst/>
          </a:prstGeom>
          <a:noFill/>
          <a:ln cap="flat" cmpd="sng" w="9525">
            <a:solidFill>
              <a:srgbClr val="000000"/>
            </a:solidFill>
            <a:prstDash val="solid"/>
            <a:round/>
            <a:headEnd len="med" w="med" type="none"/>
            <a:tailEnd len="med" w="med" type="none"/>
          </a:ln>
        </p:spPr>
      </p:cxnSp>
      <p:cxnSp>
        <p:nvCxnSpPr>
          <p:cNvPr id="387" name="Shape 387"/>
          <p:cNvCxnSpPr>
            <a:stCxn id="385" idx="6"/>
          </p:cNvCxnSpPr>
          <p:nvPr/>
        </p:nvCxnSpPr>
        <p:spPr>
          <a:xfrm>
            <a:off x="3435875" y="2270125"/>
            <a:ext cx="1667100" cy="582900"/>
          </a:xfrm>
          <a:prstGeom prst="straightConnector1">
            <a:avLst/>
          </a:prstGeom>
          <a:noFill/>
          <a:ln cap="flat" cmpd="sng" w="9525">
            <a:solidFill>
              <a:srgbClr val="000000"/>
            </a:solidFill>
            <a:prstDash val="solid"/>
            <a:round/>
            <a:headEnd len="med" w="med" type="none"/>
            <a:tailEnd len="med" w="med" type="none"/>
          </a:ln>
        </p:spPr>
      </p:cxnSp>
      <p:cxnSp>
        <p:nvCxnSpPr>
          <p:cNvPr id="388" name="Shape 388"/>
          <p:cNvCxnSpPr/>
          <p:nvPr/>
        </p:nvCxnSpPr>
        <p:spPr>
          <a:xfrm>
            <a:off x="5109575" y="2853025"/>
            <a:ext cx="691200" cy="0"/>
          </a:xfrm>
          <a:prstGeom prst="straightConnector1">
            <a:avLst/>
          </a:prstGeom>
          <a:noFill/>
          <a:ln cap="flat" cmpd="sng" w="9525">
            <a:solidFill>
              <a:srgbClr val="000000"/>
            </a:solidFill>
            <a:prstDash val="solid"/>
            <a:round/>
            <a:headEnd len="med" w="med" type="none"/>
            <a:tailEnd len="med" w="med" type="none"/>
          </a:ln>
        </p:spPr>
      </p:cxnSp>
      <p:cxnSp>
        <p:nvCxnSpPr>
          <p:cNvPr id="389" name="Shape 389"/>
          <p:cNvCxnSpPr/>
          <p:nvPr/>
        </p:nvCxnSpPr>
        <p:spPr>
          <a:xfrm>
            <a:off x="4052375" y="4160850"/>
            <a:ext cx="691200" cy="0"/>
          </a:xfrm>
          <a:prstGeom prst="straightConnector1">
            <a:avLst/>
          </a:prstGeom>
          <a:noFill/>
          <a:ln cap="flat" cmpd="sng" w="9525">
            <a:solidFill>
              <a:srgbClr val="000000"/>
            </a:solidFill>
            <a:prstDash val="solid"/>
            <a:round/>
            <a:headEnd len="med" w="med" type="none"/>
            <a:tailEnd len="med" w="med" type="none"/>
          </a:ln>
        </p:spPr>
      </p:cxnSp>
      <p:cxnSp>
        <p:nvCxnSpPr>
          <p:cNvPr id="390" name="Shape 390"/>
          <p:cNvCxnSpPr/>
          <p:nvPr/>
        </p:nvCxnSpPr>
        <p:spPr>
          <a:xfrm rot="10800000">
            <a:off x="4743575" y="3849175"/>
            <a:ext cx="0" cy="345600"/>
          </a:xfrm>
          <a:prstGeom prst="straightConnector1">
            <a:avLst/>
          </a:prstGeom>
          <a:noFill/>
          <a:ln cap="flat" cmpd="sng" w="9525">
            <a:solidFill>
              <a:srgbClr val="000000"/>
            </a:solidFill>
            <a:prstDash val="solid"/>
            <a:round/>
            <a:headEnd len="med" w="med" type="none"/>
            <a:tailEnd len="med" w="med" type="none"/>
          </a:ln>
        </p:spPr>
      </p:cxnSp>
      <p:cxnSp>
        <p:nvCxnSpPr>
          <p:cNvPr id="391" name="Shape 391"/>
          <p:cNvCxnSpPr/>
          <p:nvPr/>
        </p:nvCxnSpPr>
        <p:spPr>
          <a:xfrm rot="10800000">
            <a:off x="4743575" y="4160850"/>
            <a:ext cx="0" cy="345600"/>
          </a:xfrm>
          <a:prstGeom prst="straightConnector1">
            <a:avLst/>
          </a:prstGeom>
          <a:noFill/>
          <a:ln cap="flat" cmpd="sng" w="9525">
            <a:solidFill>
              <a:srgbClr val="000000"/>
            </a:solidFill>
            <a:prstDash val="solid"/>
            <a:round/>
            <a:headEnd len="med" w="med" type="none"/>
            <a:tailEnd len="med" w="med" type="none"/>
          </a:ln>
        </p:spPr>
      </p:cxnSp>
      <p:cxnSp>
        <p:nvCxnSpPr>
          <p:cNvPr id="392" name="Shape 392"/>
          <p:cNvCxnSpPr/>
          <p:nvPr/>
        </p:nvCxnSpPr>
        <p:spPr>
          <a:xfrm>
            <a:off x="4743575" y="3845850"/>
            <a:ext cx="623400" cy="0"/>
          </a:xfrm>
          <a:prstGeom prst="straightConnector1">
            <a:avLst/>
          </a:prstGeom>
          <a:noFill/>
          <a:ln cap="flat" cmpd="sng" w="9525">
            <a:solidFill>
              <a:srgbClr val="000000"/>
            </a:solidFill>
            <a:prstDash val="solid"/>
            <a:round/>
            <a:headEnd len="med" w="med" type="none"/>
            <a:tailEnd len="med" w="med" type="none"/>
          </a:ln>
        </p:spPr>
      </p:cxnSp>
      <p:cxnSp>
        <p:nvCxnSpPr>
          <p:cNvPr id="393" name="Shape 393"/>
          <p:cNvCxnSpPr/>
          <p:nvPr/>
        </p:nvCxnSpPr>
        <p:spPr>
          <a:xfrm>
            <a:off x="4743575" y="4506450"/>
            <a:ext cx="623400" cy="0"/>
          </a:xfrm>
          <a:prstGeom prst="straightConnector1">
            <a:avLst/>
          </a:prstGeom>
          <a:noFill/>
          <a:ln cap="flat" cmpd="sng" w="9525">
            <a:solidFill>
              <a:srgbClr val="000000"/>
            </a:solidFill>
            <a:prstDash val="solid"/>
            <a:round/>
            <a:headEnd len="med" w="med" type="none"/>
            <a:tailEnd len="med" w="med" type="none"/>
          </a:ln>
        </p:spPr>
      </p:cxnSp>
      <p:sp>
        <p:nvSpPr>
          <p:cNvPr id="394" name="Shape 394"/>
          <p:cNvSpPr/>
          <p:nvPr/>
        </p:nvSpPr>
        <p:spPr>
          <a:xfrm rot="-5400000">
            <a:off x="5336525" y="3778050"/>
            <a:ext cx="196500" cy="135600"/>
          </a:xfrm>
          <a:prstGeom prst="trapezoid">
            <a:avLst>
              <a:gd fmla="val 25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5" name="Shape 395"/>
          <p:cNvSpPr/>
          <p:nvPr/>
        </p:nvSpPr>
        <p:spPr>
          <a:xfrm rot="-5400000">
            <a:off x="5336525" y="4428650"/>
            <a:ext cx="196500" cy="135600"/>
          </a:xfrm>
          <a:prstGeom prst="trapezoid">
            <a:avLst>
              <a:gd fmla="val 25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6" name="Shape 396"/>
          <p:cNvSpPr txBox="1"/>
          <p:nvPr/>
        </p:nvSpPr>
        <p:spPr>
          <a:xfrm>
            <a:off x="1694075" y="2036850"/>
            <a:ext cx="522000" cy="196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100"/>
              <a:t>High</a:t>
            </a:r>
            <a:endParaRPr sz="1100"/>
          </a:p>
        </p:txBody>
      </p:sp>
      <p:sp>
        <p:nvSpPr>
          <p:cNvPr id="397" name="Shape 397"/>
          <p:cNvSpPr txBox="1"/>
          <p:nvPr/>
        </p:nvSpPr>
        <p:spPr>
          <a:xfrm>
            <a:off x="992675" y="2754775"/>
            <a:ext cx="5220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Tank</a:t>
            </a:r>
            <a:endParaRPr sz="1100"/>
          </a:p>
        </p:txBody>
      </p:sp>
      <p:sp>
        <p:nvSpPr>
          <p:cNvPr id="398" name="Shape 398"/>
          <p:cNvSpPr txBox="1"/>
          <p:nvPr/>
        </p:nvSpPr>
        <p:spPr>
          <a:xfrm>
            <a:off x="1639450" y="3530850"/>
            <a:ext cx="5220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Low</a:t>
            </a:r>
            <a:endParaRPr sz="1100"/>
          </a:p>
        </p:txBody>
      </p:sp>
      <p:sp>
        <p:nvSpPr>
          <p:cNvPr id="399" name="Shape 399"/>
          <p:cNvSpPr txBox="1"/>
          <p:nvPr/>
        </p:nvSpPr>
        <p:spPr>
          <a:xfrm>
            <a:off x="5173775" y="2574475"/>
            <a:ext cx="6912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Balloon</a:t>
            </a:r>
            <a:endParaRPr sz="1100"/>
          </a:p>
        </p:txBody>
      </p:sp>
      <p:sp>
        <p:nvSpPr>
          <p:cNvPr id="400" name="Shape 400"/>
          <p:cNvSpPr/>
          <p:nvPr/>
        </p:nvSpPr>
        <p:spPr>
          <a:xfrm>
            <a:off x="7843975" y="1497650"/>
            <a:ext cx="393000" cy="366000"/>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01" name="Shape 401"/>
          <p:cNvSpPr/>
          <p:nvPr/>
        </p:nvSpPr>
        <p:spPr>
          <a:xfrm>
            <a:off x="7843975" y="2123350"/>
            <a:ext cx="393000" cy="3660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2" name="Shape 402"/>
          <p:cNvSpPr/>
          <p:nvPr/>
        </p:nvSpPr>
        <p:spPr>
          <a:xfrm rot="-5400000">
            <a:off x="7976100" y="2941050"/>
            <a:ext cx="196500" cy="135600"/>
          </a:xfrm>
          <a:prstGeom prst="trapezoid">
            <a:avLst>
              <a:gd fmla="val 25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3" name="Shape 403"/>
          <p:cNvSpPr txBox="1"/>
          <p:nvPr/>
        </p:nvSpPr>
        <p:spPr>
          <a:xfrm>
            <a:off x="8295075" y="1539600"/>
            <a:ext cx="8640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Regulator</a:t>
            </a:r>
            <a:endParaRPr sz="1100"/>
          </a:p>
        </p:txBody>
      </p:sp>
      <p:sp>
        <p:nvSpPr>
          <p:cNvPr id="404" name="Shape 404"/>
          <p:cNvSpPr txBox="1"/>
          <p:nvPr/>
        </p:nvSpPr>
        <p:spPr>
          <a:xfrm>
            <a:off x="8381475" y="2171875"/>
            <a:ext cx="6912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Gauge</a:t>
            </a:r>
            <a:endParaRPr sz="1100"/>
          </a:p>
        </p:txBody>
      </p:sp>
      <p:sp>
        <p:nvSpPr>
          <p:cNvPr id="405" name="Shape 405"/>
          <p:cNvSpPr txBox="1"/>
          <p:nvPr/>
        </p:nvSpPr>
        <p:spPr>
          <a:xfrm>
            <a:off x="8293275" y="2884300"/>
            <a:ext cx="711600" cy="196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Buttons for  bladder</a:t>
            </a:r>
            <a:endParaRPr sz="1100"/>
          </a:p>
        </p:txBody>
      </p:sp>
      <p:sp>
        <p:nvSpPr>
          <p:cNvPr id="406" name="Shape 406"/>
          <p:cNvSpPr txBox="1"/>
          <p:nvPr/>
        </p:nvSpPr>
        <p:spPr>
          <a:xfrm>
            <a:off x="8428450" y="4648500"/>
            <a:ext cx="824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Peters</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Shape 411"/>
          <p:cNvSpPr txBox="1"/>
          <p:nvPr>
            <p:ph type="title"/>
          </p:nvPr>
        </p:nvSpPr>
        <p:spPr>
          <a:xfrm>
            <a:off x="1260125" y="615075"/>
            <a:ext cx="7030500" cy="564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Air System</a:t>
            </a:r>
            <a:endParaRPr>
              <a:solidFill>
                <a:srgbClr val="000000"/>
              </a:solidFill>
            </a:endParaRPr>
          </a:p>
        </p:txBody>
      </p:sp>
      <p:pic>
        <p:nvPicPr>
          <p:cNvPr id="412" name="Shape 412"/>
          <p:cNvPicPr preferRelativeResize="0"/>
          <p:nvPr/>
        </p:nvPicPr>
        <p:blipFill>
          <a:blip r:embed="rId3">
            <a:alphaModFix/>
          </a:blip>
          <a:stretch>
            <a:fillRect/>
          </a:stretch>
        </p:blipFill>
        <p:spPr>
          <a:xfrm rot="5400000">
            <a:off x="1086800" y="517736"/>
            <a:ext cx="2110624" cy="3813477"/>
          </a:xfrm>
          <a:prstGeom prst="rect">
            <a:avLst/>
          </a:prstGeom>
          <a:noFill/>
          <a:ln>
            <a:noFill/>
          </a:ln>
        </p:spPr>
      </p:pic>
      <p:pic>
        <p:nvPicPr>
          <p:cNvPr id="413" name="Shape 413"/>
          <p:cNvPicPr preferRelativeResize="0"/>
          <p:nvPr/>
        </p:nvPicPr>
        <p:blipFill rotWithShape="1">
          <a:blip r:embed="rId4">
            <a:alphaModFix/>
          </a:blip>
          <a:srcRect b="11008" l="0" r="0" t="0"/>
          <a:stretch/>
        </p:blipFill>
        <p:spPr>
          <a:xfrm>
            <a:off x="4227400" y="2712225"/>
            <a:ext cx="4724453" cy="1880825"/>
          </a:xfrm>
          <a:prstGeom prst="rect">
            <a:avLst/>
          </a:prstGeom>
          <a:noFill/>
          <a:ln>
            <a:noFill/>
          </a:ln>
        </p:spPr>
      </p:pic>
      <p:sp>
        <p:nvSpPr>
          <p:cNvPr id="414" name="Shape 414"/>
          <p:cNvSpPr txBox="1"/>
          <p:nvPr/>
        </p:nvSpPr>
        <p:spPr>
          <a:xfrm>
            <a:off x="4132925" y="1212225"/>
            <a:ext cx="4913400" cy="122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300"/>
              <a:t>Figure 10 (left):</a:t>
            </a:r>
            <a:r>
              <a:rPr lang="en" sz="1300"/>
              <a:t> back panel side of air system </a:t>
            </a:r>
            <a:endParaRPr sz="1300"/>
          </a:p>
          <a:p>
            <a:pPr indent="-311150" lvl="0" marL="457200" rtl="0">
              <a:spcBef>
                <a:spcPts val="0"/>
              </a:spcBef>
              <a:spcAft>
                <a:spcPts val="0"/>
              </a:spcAft>
              <a:buSzPts val="1300"/>
              <a:buChar char="-"/>
            </a:pPr>
            <a:r>
              <a:rPr lang="en" sz="1300"/>
              <a:t>The panel swings open for ease of access to pressure regulators and gauges.</a:t>
            </a:r>
            <a:endParaRPr sz="1300"/>
          </a:p>
          <a:p>
            <a:pPr indent="0" lvl="0" marL="0">
              <a:spcBef>
                <a:spcPts val="0"/>
              </a:spcBef>
              <a:spcAft>
                <a:spcPts val="0"/>
              </a:spcAft>
              <a:buNone/>
            </a:pPr>
            <a:r>
              <a:rPr b="1" lang="en" sz="1300"/>
              <a:t>Figure 11 (Bottom): </a:t>
            </a:r>
            <a:r>
              <a:rPr lang="en" sz="1300"/>
              <a:t>Front panel side of air system</a:t>
            </a:r>
            <a:endParaRPr sz="1300"/>
          </a:p>
          <a:p>
            <a:pPr indent="-311150" lvl="0" marL="457200">
              <a:spcBef>
                <a:spcPts val="0"/>
              </a:spcBef>
              <a:spcAft>
                <a:spcPts val="0"/>
              </a:spcAft>
              <a:buSzPts val="1300"/>
              <a:buChar char="-"/>
            </a:pPr>
            <a:r>
              <a:rPr lang="en" sz="1300"/>
              <a:t>The buttons on the top open and close the bladder to install the balloon. The knob on the bottom switches the air pressure from Low to High. </a:t>
            </a:r>
            <a:endParaRPr sz="1300"/>
          </a:p>
        </p:txBody>
      </p:sp>
      <p:sp>
        <p:nvSpPr>
          <p:cNvPr id="415" name="Shape 415"/>
          <p:cNvSpPr txBox="1"/>
          <p:nvPr/>
        </p:nvSpPr>
        <p:spPr>
          <a:xfrm>
            <a:off x="8410700" y="4593050"/>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Peters</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11</a:t>
            </a:r>
            <a:endParaRPr sz="1000">
              <a:latin typeface="Nunito"/>
              <a:ea typeface="Nunito"/>
              <a:cs typeface="Nunito"/>
              <a:sym typeface="Nunito"/>
            </a:endParaRPr>
          </a:p>
        </p:txBody>
      </p:sp>
      <p:pic>
        <p:nvPicPr>
          <p:cNvPr id="416" name="Shape 416"/>
          <p:cNvPicPr preferRelativeResize="0"/>
          <p:nvPr/>
        </p:nvPicPr>
        <p:blipFill>
          <a:blip r:embed="rId5">
            <a:alphaModFix/>
          </a:blip>
          <a:stretch>
            <a:fillRect/>
          </a:stretch>
        </p:blipFill>
        <p:spPr>
          <a:xfrm>
            <a:off x="0" y="0"/>
            <a:ext cx="798899" cy="6972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Powering and Controlling Our Device</a:t>
            </a:r>
            <a:endParaRPr>
              <a:solidFill>
                <a:srgbClr val="000000"/>
              </a:solidFill>
            </a:endParaRPr>
          </a:p>
        </p:txBody>
      </p:sp>
      <p:sp>
        <p:nvSpPr>
          <p:cNvPr id="422" name="Shape 422"/>
          <p:cNvSpPr txBox="1"/>
          <p:nvPr>
            <p:ph idx="1" type="body"/>
          </p:nvPr>
        </p:nvSpPr>
        <p:spPr>
          <a:xfrm>
            <a:off x="550600" y="1304575"/>
            <a:ext cx="7972800" cy="34011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Clr>
                <a:srgbClr val="000000"/>
              </a:buClr>
              <a:buSzPts val="1300"/>
              <a:buChar char="●"/>
            </a:pPr>
            <a:r>
              <a:rPr lang="en">
                <a:solidFill>
                  <a:srgbClr val="000000"/>
                </a:solidFill>
              </a:rPr>
              <a:t>Due to budget issues we were limited to an arduino and motor drivers to control our motors.</a:t>
            </a:r>
            <a:endParaRPr>
              <a:solidFill>
                <a:srgbClr val="000000"/>
              </a:solidFill>
            </a:endParaRPr>
          </a:p>
          <a:p>
            <a:pPr indent="-311150" lvl="0" marL="457200" rtl="0">
              <a:spcBef>
                <a:spcPts val="0"/>
              </a:spcBef>
              <a:spcAft>
                <a:spcPts val="0"/>
              </a:spcAft>
              <a:buClr>
                <a:srgbClr val="000000"/>
              </a:buClr>
              <a:buSzPts val="1300"/>
              <a:buChar char="●"/>
            </a:pPr>
            <a:r>
              <a:rPr lang="en">
                <a:solidFill>
                  <a:srgbClr val="000000"/>
                </a:solidFill>
              </a:rPr>
              <a:t>Using a code given online specifically for our motor drivers we were able to move our equipment.</a:t>
            </a:r>
            <a:endParaRPr>
              <a:solidFill>
                <a:srgbClr val="000000"/>
              </a:solidFill>
            </a:endParaRPr>
          </a:p>
          <a:p>
            <a:pPr indent="-311150" lvl="0" marL="457200" rtl="0">
              <a:spcBef>
                <a:spcPts val="0"/>
              </a:spcBef>
              <a:spcAft>
                <a:spcPts val="0"/>
              </a:spcAft>
              <a:buClr>
                <a:srgbClr val="000000"/>
              </a:buClr>
              <a:buSzPts val="1300"/>
              <a:buChar char="●"/>
            </a:pPr>
            <a:r>
              <a:rPr lang="en">
                <a:solidFill>
                  <a:srgbClr val="000000"/>
                </a:solidFill>
              </a:rPr>
              <a:t>The steps per revolution and speed in the code were arbitrarily set leaving it up to us to find our own way using trial and error</a:t>
            </a:r>
            <a:endParaRPr>
              <a:solidFill>
                <a:srgbClr val="000000"/>
              </a:solidFill>
            </a:endParaRPr>
          </a:p>
          <a:p>
            <a:pPr indent="-298450" lvl="1" marL="914400" rtl="0">
              <a:spcBef>
                <a:spcPts val="0"/>
              </a:spcBef>
              <a:spcAft>
                <a:spcPts val="0"/>
              </a:spcAft>
              <a:buClr>
                <a:srgbClr val="000000"/>
              </a:buClr>
              <a:buSzPts val="1100"/>
              <a:buChar char="○"/>
            </a:pPr>
            <a:r>
              <a:rPr lang="en">
                <a:solidFill>
                  <a:srgbClr val="000000"/>
                </a:solidFill>
              </a:rPr>
              <a:t>Our rotary moves at 6 rpm and our horizontal stage can move from one end to the other in 6 seconds</a:t>
            </a:r>
            <a:endParaRPr>
              <a:solidFill>
                <a:srgbClr val="000000"/>
              </a:solidFill>
            </a:endParaRPr>
          </a:p>
          <a:p>
            <a:pPr indent="0" lvl="0" marL="0" rtl="0">
              <a:spcBef>
                <a:spcPts val="1600"/>
              </a:spcBef>
              <a:spcAft>
                <a:spcPts val="0"/>
              </a:spcAft>
              <a:buNone/>
            </a:pPr>
            <a:r>
              <a:t/>
            </a:r>
            <a:endParaRPr>
              <a:solidFill>
                <a:srgbClr val="000000"/>
              </a:solidFill>
            </a:endParaRPr>
          </a:p>
          <a:p>
            <a:pPr indent="0" lvl="0" marL="0" rtl="0">
              <a:spcBef>
                <a:spcPts val="1600"/>
              </a:spcBef>
              <a:spcAft>
                <a:spcPts val="1600"/>
              </a:spcAft>
              <a:buNone/>
            </a:pPr>
            <a:r>
              <a:t/>
            </a:r>
            <a:endParaRPr>
              <a:solidFill>
                <a:srgbClr val="000000"/>
              </a:solidFill>
            </a:endParaRPr>
          </a:p>
        </p:txBody>
      </p:sp>
      <p:sp>
        <p:nvSpPr>
          <p:cNvPr id="423" name="Shape 423"/>
          <p:cNvSpPr txBox="1"/>
          <p:nvPr/>
        </p:nvSpPr>
        <p:spPr>
          <a:xfrm>
            <a:off x="8334300" y="460222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Peters</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12</a:t>
            </a:r>
            <a:endParaRPr sz="1000">
              <a:latin typeface="Nunito"/>
              <a:ea typeface="Nunito"/>
              <a:cs typeface="Nunito"/>
              <a:sym typeface="Nunito"/>
            </a:endParaRPr>
          </a:p>
        </p:txBody>
      </p:sp>
      <p:pic>
        <p:nvPicPr>
          <p:cNvPr id="424" name="Shape 424"/>
          <p:cNvPicPr preferRelativeResize="0"/>
          <p:nvPr/>
        </p:nvPicPr>
        <p:blipFill>
          <a:blip r:embed="rId3">
            <a:alphaModFix/>
          </a:blip>
          <a:stretch>
            <a:fillRect/>
          </a:stretch>
        </p:blipFill>
        <p:spPr>
          <a:xfrm>
            <a:off x="0" y="0"/>
            <a:ext cx="798899" cy="697292"/>
          </a:xfrm>
          <a:prstGeom prst="rect">
            <a:avLst/>
          </a:prstGeom>
          <a:noFill/>
          <a:ln>
            <a:noFill/>
          </a:ln>
        </p:spPr>
      </p:pic>
      <p:pic>
        <p:nvPicPr>
          <p:cNvPr id="425" name="Shape 425"/>
          <p:cNvPicPr preferRelativeResize="0"/>
          <p:nvPr/>
        </p:nvPicPr>
        <p:blipFill>
          <a:blip r:embed="rId4">
            <a:alphaModFix/>
          </a:blip>
          <a:stretch>
            <a:fillRect/>
          </a:stretch>
        </p:blipFill>
        <p:spPr>
          <a:xfrm>
            <a:off x="710525" y="2512400"/>
            <a:ext cx="3995598" cy="1941125"/>
          </a:xfrm>
          <a:prstGeom prst="rect">
            <a:avLst/>
          </a:prstGeom>
          <a:noFill/>
          <a:ln>
            <a:noFill/>
          </a:ln>
        </p:spPr>
      </p:pic>
      <p:pic>
        <p:nvPicPr>
          <p:cNvPr id="426" name="Shape 426"/>
          <p:cNvPicPr preferRelativeResize="0"/>
          <p:nvPr/>
        </p:nvPicPr>
        <p:blipFill>
          <a:blip r:embed="rId5">
            <a:alphaModFix/>
          </a:blip>
          <a:stretch>
            <a:fillRect/>
          </a:stretch>
        </p:blipFill>
        <p:spPr>
          <a:xfrm>
            <a:off x="5526825" y="2559500"/>
            <a:ext cx="2770376" cy="1846924"/>
          </a:xfrm>
          <a:prstGeom prst="rect">
            <a:avLst/>
          </a:prstGeom>
          <a:noFill/>
          <a:ln>
            <a:noFill/>
          </a:ln>
        </p:spPr>
      </p:pic>
      <p:sp>
        <p:nvSpPr>
          <p:cNvPr id="427" name="Shape 427"/>
          <p:cNvSpPr txBox="1"/>
          <p:nvPr/>
        </p:nvSpPr>
        <p:spPr>
          <a:xfrm>
            <a:off x="1136025" y="4509275"/>
            <a:ext cx="3213000" cy="149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    Figure 12: Arduino Mega 2560</a:t>
            </a:r>
            <a:endParaRPr/>
          </a:p>
        </p:txBody>
      </p:sp>
      <p:sp>
        <p:nvSpPr>
          <p:cNvPr id="428" name="Shape 428"/>
          <p:cNvSpPr txBox="1"/>
          <p:nvPr/>
        </p:nvSpPr>
        <p:spPr>
          <a:xfrm>
            <a:off x="5666225" y="4467450"/>
            <a:ext cx="2425500" cy="189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Figure 13: DFRobot TB6600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Shape 43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Test Performed on Our Device</a:t>
            </a:r>
            <a:endParaRPr>
              <a:solidFill>
                <a:srgbClr val="000000"/>
              </a:solidFill>
            </a:endParaRPr>
          </a:p>
        </p:txBody>
      </p:sp>
      <p:sp>
        <p:nvSpPr>
          <p:cNvPr id="434" name="Shape 434"/>
          <p:cNvSpPr txBox="1"/>
          <p:nvPr>
            <p:ph idx="1" type="body"/>
          </p:nvPr>
        </p:nvSpPr>
        <p:spPr>
          <a:xfrm>
            <a:off x="1087950" y="1435925"/>
            <a:ext cx="7187700" cy="3060300"/>
          </a:xfrm>
          <a:prstGeom prst="rect">
            <a:avLst/>
          </a:prstGeom>
        </p:spPr>
        <p:txBody>
          <a:bodyPr anchorCtr="0" anchor="t" bIns="91425" lIns="91425" spcFirstLastPara="1" rIns="91425" wrap="square" tIns="91425">
            <a:noAutofit/>
          </a:bodyPr>
          <a:lstStyle/>
          <a:p>
            <a:pPr indent="-311150" lvl="0" marL="457200" rtl="0">
              <a:lnSpc>
                <a:spcPct val="150000"/>
              </a:lnSpc>
              <a:spcBef>
                <a:spcPts val="0"/>
              </a:spcBef>
              <a:spcAft>
                <a:spcPts val="0"/>
              </a:spcAft>
              <a:buClr>
                <a:srgbClr val="000000"/>
              </a:buClr>
              <a:buSzPts val="1300"/>
              <a:buChar char="●"/>
            </a:pPr>
            <a:r>
              <a:rPr lang="en">
                <a:solidFill>
                  <a:srgbClr val="000000"/>
                </a:solidFill>
              </a:rPr>
              <a:t>Image </a:t>
            </a:r>
            <a:r>
              <a:rPr lang="en">
                <a:solidFill>
                  <a:srgbClr val="000000"/>
                </a:solidFill>
              </a:rPr>
              <a:t>Capture Test</a:t>
            </a:r>
            <a:endParaRPr>
              <a:solidFill>
                <a:srgbClr val="000000"/>
              </a:solidFill>
            </a:endParaRPr>
          </a:p>
          <a:p>
            <a:pPr indent="-311150" lvl="1" marL="914400" rtl="0">
              <a:lnSpc>
                <a:spcPct val="150000"/>
              </a:lnSpc>
              <a:spcBef>
                <a:spcPts val="0"/>
              </a:spcBef>
              <a:spcAft>
                <a:spcPts val="0"/>
              </a:spcAft>
              <a:buClr>
                <a:srgbClr val="000000"/>
              </a:buClr>
              <a:buSzPts val="1300"/>
              <a:buChar char="○"/>
            </a:pPr>
            <a:r>
              <a:rPr lang="en" sz="1300">
                <a:solidFill>
                  <a:srgbClr val="000000"/>
                </a:solidFill>
              </a:rPr>
              <a:t>Capture image(s) </a:t>
            </a:r>
            <a:r>
              <a:rPr lang="en" sz="1300">
                <a:solidFill>
                  <a:srgbClr val="000000"/>
                </a:solidFill>
              </a:rPr>
              <a:t>of the catheter balloon</a:t>
            </a:r>
            <a:r>
              <a:rPr lang="en" sz="1300">
                <a:solidFill>
                  <a:srgbClr val="000000"/>
                </a:solidFill>
              </a:rPr>
              <a:t>.</a:t>
            </a:r>
            <a:endParaRPr sz="1300">
              <a:solidFill>
                <a:srgbClr val="000000"/>
              </a:solidFill>
            </a:endParaRPr>
          </a:p>
          <a:p>
            <a:pPr indent="-311150" lvl="0" marL="457200" rtl="0">
              <a:lnSpc>
                <a:spcPct val="150000"/>
              </a:lnSpc>
              <a:spcBef>
                <a:spcPts val="0"/>
              </a:spcBef>
              <a:spcAft>
                <a:spcPts val="0"/>
              </a:spcAft>
              <a:buClr>
                <a:srgbClr val="000000"/>
              </a:buClr>
              <a:buSzPts val="1300"/>
              <a:buChar char="●"/>
            </a:pPr>
            <a:r>
              <a:rPr lang="en">
                <a:solidFill>
                  <a:srgbClr val="000000"/>
                </a:solidFill>
              </a:rPr>
              <a:t>Inflation Test</a:t>
            </a:r>
            <a:endParaRPr>
              <a:solidFill>
                <a:srgbClr val="000000"/>
              </a:solidFill>
            </a:endParaRPr>
          </a:p>
          <a:p>
            <a:pPr indent="-311150" lvl="1" marL="914400" rtl="0">
              <a:lnSpc>
                <a:spcPct val="150000"/>
              </a:lnSpc>
              <a:spcBef>
                <a:spcPts val="0"/>
              </a:spcBef>
              <a:spcAft>
                <a:spcPts val="0"/>
              </a:spcAft>
              <a:buClr>
                <a:srgbClr val="000000"/>
              </a:buClr>
              <a:buSzPts val="1300"/>
              <a:buChar char="○"/>
            </a:pPr>
            <a:r>
              <a:rPr lang="en" sz="1300">
                <a:solidFill>
                  <a:srgbClr val="000000"/>
                </a:solidFill>
              </a:rPr>
              <a:t>Inflate catheter balloon using high and low pressures.</a:t>
            </a:r>
            <a:endParaRPr sz="1300">
              <a:solidFill>
                <a:srgbClr val="000000"/>
              </a:solidFill>
            </a:endParaRPr>
          </a:p>
          <a:p>
            <a:pPr indent="-311150" lvl="1" marL="914400">
              <a:lnSpc>
                <a:spcPct val="150000"/>
              </a:lnSpc>
              <a:spcBef>
                <a:spcPts val="0"/>
              </a:spcBef>
              <a:spcAft>
                <a:spcPts val="0"/>
              </a:spcAft>
              <a:buClr>
                <a:srgbClr val="000000"/>
              </a:buClr>
              <a:buSzPts val="1300"/>
              <a:buChar char="○"/>
            </a:pPr>
            <a:r>
              <a:rPr lang="en" sz="1300">
                <a:solidFill>
                  <a:srgbClr val="000000"/>
                </a:solidFill>
              </a:rPr>
              <a:t>Check performance of air system</a:t>
            </a:r>
            <a:endParaRPr sz="1300">
              <a:solidFill>
                <a:srgbClr val="000000"/>
              </a:solidFill>
            </a:endParaRPr>
          </a:p>
          <a:p>
            <a:pPr indent="-311150" lvl="0" marL="457200" rtl="0">
              <a:lnSpc>
                <a:spcPct val="150000"/>
              </a:lnSpc>
              <a:spcBef>
                <a:spcPts val="0"/>
              </a:spcBef>
              <a:spcAft>
                <a:spcPts val="0"/>
              </a:spcAft>
              <a:buClr>
                <a:srgbClr val="000000"/>
              </a:buClr>
              <a:buSzPts val="1300"/>
              <a:buChar char="●"/>
            </a:pPr>
            <a:r>
              <a:rPr lang="en">
                <a:solidFill>
                  <a:srgbClr val="000000"/>
                </a:solidFill>
              </a:rPr>
              <a:t>Rotation Test</a:t>
            </a:r>
            <a:endParaRPr>
              <a:solidFill>
                <a:srgbClr val="000000"/>
              </a:solidFill>
            </a:endParaRPr>
          </a:p>
          <a:p>
            <a:pPr indent="-311150" lvl="1" marL="914400">
              <a:lnSpc>
                <a:spcPct val="150000"/>
              </a:lnSpc>
              <a:spcBef>
                <a:spcPts val="0"/>
              </a:spcBef>
              <a:spcAft>
                <a:spcPts val="0"/>
              </a:spcAft>
              <a:buClr>
                <a:srgbClr val="000000"/>
              </a:buClr>
              <a:buSzPts val="1300"/>
              <a:buChar char="○"/>
            </a:pPr>
            <a:r>
              <a:rPr lang="en" sz="1300">
                <a:solidFill>
                  <a:srgbClr val="000000"/>
                </a:solidFill>
              </a:rPr>
              <a:t>Rotate catheter balloon and determine time it takes to complete 1 full revolution.</a:t>
            </a:r>
            <a:endParaRPr sz="1300">
              <a:solidFill>
                <a:srgbClr val="000000"/>
              </a:solidFill>
            </a:endParaRPr>
          </a:p>
          <a:p>
            <a:pPr indent="-311150" lvl="0" marL="457200" rtl="0">
              <a:lnSpc>
                <a:spcPct val="150000"/>
              </a:lnSpc>
              <a:spcBef>
                <a:spcPts val="0"/>
              </a:spcBef>
              <a:spcAft>
                <a:spcPts val="0"/>
              </a:spcAft>
              <a:buClr>
                <a:srgbClr val="000000"/>
              </a:buClr>
              <a:buSzPts val="1300"/>
              <a:buChar char="●"/>
            </a:pPr>
            <a:r>
              <a:rPr lang="en">
                <a:solidFill>
                  <a:srgbClr val="000000"/>
                </a:solidFill>
              </a:rPr>
              <a:t>Movement Test</a:t>
            </a:r>
            <a:endParaRPr>
              <a:solidFill>
                <a:srgbClr val="000000"/>
              </a:solidFill>
            </a:endParaRPr>
          </a:p>
          <a:p>
            <a:pPr indent="-311150" lvl="1" marL="914400" rtl="0">
              <a:lnSpc>
                <a:spcPct val="150000"/>
              </a:lnSpc>
              <a:spcBef>
                <a:spcPts val="0"/>
              </a:spcBef>
              <a:spcAft>
                <a:spcPts val="0"/>
              </a:spcAft>
              <a:buClr>
                <a:srgbClr val="000000"/>
              </a:buClr>
              <a:buSzPts val="1300"/>
              <a:buChar char="○"/>
            </a:pPr>
            <a:r>
              <a:rPr lang="en" sz="1300">
                <a:solidFill>
                  <a:srgbClr val="000000"/>
                </a:solidFill>
              </a:rPr>
              <a:t>Move camera along horizontal stage.</a:t>
            </a:r>
            <a:endParaRPr sz="1300">
              <a:solidFill>
                <a:srgbClr val="000000"/>
              </a:solidFill>
            </a:endParaRPr>
          </a:p>
          <a:p>
            <a:pPr indent="-311150" lvl="1" marL="914400" rtl="0">
              <a:lnSpc>
                <a:spcPct val="150000"/>
              </a:lnSpc>
              <a:spcBef>
                <a:spcPts val="0"/>
              </a:spcBef>
              <a:spcAft>
                <a:spcPts val="0"/>
              </a:spcAft>
              <a:buClr>
                <a:srgbClr val="000000"/>
              </a:buClr>
              <a:buSzPts val="1300"/>
              <a:buChar char="○"/>
            </a:pPr>
            <a:r>
              <a:rPr lang="en" sz="1300">
                <a:solidFill>
                  <a:srgbClr val="000000"/>
                </a:solidFill>
              </a:rPr>
              <a:t>Move camera along vertical stage.</a:t>
            </a:r>
            <a:endParaRPr sz="1300">
              <a:solidFill>
                <a:srgbClr val="000000"/>
              </a:solidFill>
            </a:endParaRPr>
          </a:p>
          <a:p>
            <a:pPr indent="-311150" lvl="0" marL="457200" rtl="0">
              <a:lnSpc>
                <a:spcPct val="150000"/>
              </a:lnSpc>
              <a:spcBef>
                <a:spcPts val="0"/>
              </a:spcBef>
              <a:spcAft>
                <a:spcPts val="0"/>
              </a:spcAft>
              <a:buClr>
                <a:srgbClr val="000000"/>
              </a:buClr>
              <a:buSzPts val="1300"/>
              <a:buChar char="●"/>
            </a:pPr>
            <a:r>
              <a:rPr lang="en">
                <a:solidFill>
                  <a:srgbClr val="000000"/>
                </a:solidFill>
              </a:rPr>
              <a:t>Full Inspection Test</a:t>
            </a:r>
            <a:endParaRPr>
              <a:solidFill>
                <a:srgbClr val="000000"/>
              </a:solidFill>
            </a:endParaRPr>
          </a:p>
          <a:p>
            <a:pPr indent="-311150" lvl="1" marL="914400" rtl="0">
              <a:lnSpc>
                <a:spcPct val="150000"/>
              </a:lnSpc>
              <a:spcBef>
                <a:spcPts val="0"/>
              </a:spcBef>
              <a:spcAft>
                <a:spcPts val="0"/>
              </a:spcAft>
              <a:buClr>
                <a:srgbClr val="000000"/>
              </a:buClr>
              <a:buSzPts val="1300"/>
              <a:buChar char="○"/>
            </a:pPr>
            <a:r>
              <a:rPr lang="en" sz="1300">
                <a:solidFill>
                  <a:srgbClr val="000000"/>
                </a:solidFill>
              </a:rPr>
              <a:t>Time to to complete one full inspection.</a:t>
            </a:r>
            <a:endParaRPr sz="1300">
              <a:solidFill>
                <a:srgbClr val="000000"/>
              </a:solidFill>
            </a:endParaRPr>
          </a:p>
          <a:p>
            <a:pPr indent="0" lvl="0" marL="0" rtl="0">
              <a:lnSpc>
                <a:spcPct val="150000"/>
              </a:lnSpc>
              <a:spcBef>
                <a:spcPts val="1600"/>
              </a:spcBef>
              <a:spcAft>
                <a:spcPts val="0"/>
              </a:spcAft>
              <a:buNone/>
            </a:pPr>
            <a:r>
              <a:t/>
            </a:r>
            <a:endParaRPr>
              <a:solidFill>
                <a:srgbClr val="000000"/>
              </a:solidFill>
            </a:endParaRPr>
          </a:p>
          <a:p>
            <a:pPr indent="0" lvl="0" marL="457200" rtl="0">
              <a:lnSpc>
                <a:spcPct val="150000"/>
              </a:lnSpc>
              <a:spcBef>
                <a:spcPts val="1600"/>
              </a:spcBef>
              <a:spcAft>
                <a:spcPts val="0"/>
              </a:spcAft>
              <a:buNone/>
            </a:pPr>
            <a:r>
              <a:t/>
            </a:r>
            <a:endParaRPr>
              <a:solidFill>
                <a:srgbClr val="000000"/>
              </a:solidFill>
            </a:endParaRPr>
          </a:p>
          <a:p>
            <a:pPr indent="0" lvl="0" marL="457200" rtl="0">
              <a:lnSpc>
                <a:spcPct val="150000"/>
              </a:lnSpc>
              <a:spcBef>
                <a:spcPts val="1600"/>
              </a:spcBef>
              <a:spcAft>
                <a:spcPts val="0"/>
              </a:spcAft>
              <a:buNone/>
            </a:pPr>
            <a:r>
              <a:t/>
            </a:r>
            <a:endParaRPr>
              <a:solidFill>
                <a:srgbClr val="000000"/>
              </a:solidFill>
            </a:endParaRPr>
          </a:p>
          <a:p>
            <a:pPr indent="0" lvl="0" marL="0" rtl="0">
              <a:lnSpc>
                <a:spcPct val="150000"/>
              </a:lnSpc>
              <a:spcBef>
                <a:spcPts val="1600"/>
              </a:spcBef>
              <a:spcAft>
                <a:spcPts val="0"/>
              </a:spcAft>
              <a:buNone/>
            </a:pPr>
            <a:r>
              <a:t/>
            </a:r>
            <a:endParaRPr>
              <a:solidFill>
                <a:srgbClr val="000000"/>
              </a:solidFill>
            </a:endParaRPr>
          </a:p>
          <a:p>
            <a:pPr indent="0" lvl="0" marL="0" rtl="0">
              <a:lnSpc>
                <a:spcPct val="150000"/>
              </a:lnSpc>
              <a:spcBef>
                <a:spcPts val="1600"/>
              </a:spcBef>
              <a:spcAft>
                <a:spcPts val="1600"/>
              </a:spcAft>
              <a:buNone/>
            </a:pPr>
            <a:r>
              <a:t/>
            </a:r>
            <a:endParaRPr>
              <a:solidFill>
                <a:srgbClr val="000000"/>
              </a:solidFill>
            </a:endParaRPr>
          </a:p>
        </p:txBody>
      </p:sp>
      <p:sp>
        <p:nvSpPr>
          <p:cNvPr id="435" name="Shape 435"/>
          <p:cNvSpPr txBox="1"/>
          <p:nvPr/>
        </p:nvSpPr>
        <p:spPr>
          <a:xfrm>
            <a:off x="8345100" y="449622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Pooler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13</a:t>
            </a:r>
            <a:endParaRPr sz="1000">
              <a:latin typeface="Nunito"/>
              <a:ea typeface="Nunito"/>
              <a:cs typeface="Nunito"/>
              <a:sym typeface="Nunito"/>
            </a:endParaRPr>
          </a:p>
        </p:txBody>
      </p:sp>
      <p:sp>
        <p:nvSpPr>
          <p:cNvPr id="436" name="Shape 436"/>
          <p:cNvSpPr txBox="1"/>
          <p:nvPr/>
        </p:nvSpPr>
        <p:spPr>
          <a:xfrm>
            <a:off x="6132900" y="4844625"/>
            <a:ext cx="798900" cy="315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1000">
              <a:latin typeface="Nunito"/>
              <a:ea typeface="Nunito"/>
              <a:cs typeface="Nunito"/>
              <a:sym typeface="Nunito"/>
            </a:endParaRPr>
          </a:p>
        </p:txBody>
      </p:sp>
      <p:pic>
        <p:nvPicPr>
          <p:cNvPr id="437" name="Shape 437"/>
          <p:cNvPicPr preferRelativeResize="0"/>
          <p:nvPr/>
        </p:nvPicPr>
        <p:blipFill>
          <a:blip r:embed="rId3">
            <a:alphaModFix/>
          </a:blip>
          <a:stretch>
            <a:fillRect/>
          </a:stretch>
        </p:blipFill>
        <p:spPr>
          <a:xfrm>
            <a:off x="0" y="0"/>
            <a:ext cx="798899" cy="6972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Shape 44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rPr>
              <a:t>Test </a:t>
            </a:r>
            <a:r>
              <a:rPr lang="en">
                <a:solidFill>
                  <a:srgbClr val="000000"/>
                </a:solidFill>
              </a:rPr>
              <a:t>Results</a:t>
            </a:r>
            <a:endParaRPr>
              <a:solidFill>
                <a:srgbClr val="000000"/>
              </a:solidFill>
            </a:endParaRPr>
          </a:p>
        </p:txBody>
      </p:sp>
      <p:sp>
        <p:nvSpPr>
          <p:cNvPr id="443" name="Shape 443"/>
          <p:cNvSpPr txBox="1"/>
          <p:nvPr>
            <p:ph idx="1" type="body"/>
          </p:nvPr>
        </p:nvSpPr>
        <p:spPr>
          <a:xfrm>
            <a:off x="1226800" y="1408125"/>
            <a:ext cx="7030500" cy="2541600"/>
          </a:xfrm>
          <a:prstGeom prst="rect">
            <a:avLst/>
          </a:prstGeom>
        </p:spPr>
        <p:txBody>
          <a:bodyPr anchorCtr="0" anchor="t" bIns="91425" lIns="91425" spcFirstLastPara="1" rIns="91425" wrap="square" tIns="91425">
            <a:noAutofit/>
          </a:bodyPr>
          <a:lstStyle/>
          <a:p>
            <a:pPr indent="-311150" lvl="0" marL="457200">
              <a:spcBef>
                <a:spcPts val="0"/>
              </a:spcBef>
              <a:spcAft>
                <a:spcPts val="0"/>
              </a:spcAft>
              <a:buClr>
                <a:srgbClr val="000000"/>
              </a:buClr>
              <a:buSzPts val="1300"/>
              <a:buChar char="●"/>
            </a:pPr>
            <a:r>
              <a:rPr lang="en">
                <a:solidFill>
                  <a:srgbClr val="000000"/>
                </a:solidFill>
              </a:rPr>
              <a:t>Image Capture Test</a:t>
            </a:r>
            <a:endParaRPr>
              <a:solidFill>
                <a:srgbClr val="000000"/>
              </a:solidFill>
            </a:endParaRPr>
          </a:p>
          <a:p>
            <a:pPr indent="-298450" lvl="1" marL="914400" rtl="0">
              <a:spcBef>
                <a:spcPts val="0"/>
              </a:spcBef>
              <a:spcAft>
                <a:spcPts val="0"/>
              </a:spcAft>
              <a:buClr>
                <a:srgbClr val="000000"/>
              </a:buClr>
              <a:buSzPts val="1100"/>
              <a:buChar char="○"/>
            </a:pPr>
            <a:r>
              <a:rPr lang="en">
                <a:solidFill>
                  <a:srgbClr val="000000"/>
                </a:solidFill>
              </a:rPr>
              <a:t>Successful in capturing images of the catheter balloon.</a:t>
            </a:r>
            <a:endParaRPr>
              <a:solidFill>
                <a:srgbClr val="000000"/>
              </a:solidFill>
            </a:endParaRPr>
          </a:p>
          <a:p>
            <a:pPr indent="-298450" lvl="1" marL="914400" rtl="0">
              <a:spcBef>
                <a:spcPts val="0"/>
              </a:spcBef>
              <a:spcAft>
                <a:spcPts val="0"/>
              </a:spcAft>
              <a:buClr>
                <a:srgbClr val="000000"/>
              </a:buClr>
              <a:buSzPts val="1100"/>
              <a:buChar char="○"/>
            </a:pPr>
            <a:r>
              <a:rPr lang="en">
                <a:solidFill>
                  <a:srgbClr val="000000"/>
                </a:solidFill>
              </a:rPr>
              <a:t>Unsuccessful</a:t>
            </a:r>
            <a:r>
              <a:rPr lang="en">
                <a:solidFill>
                  <a:srgbClr val="000000"/>
                </a:solidFill>
              </a:rPr>
              <a:t> in capturing multiple images during one sequence.</a:t>
            </a:r>
            <a:endParaRPr>
              <a:solidFill>
                <a:srgbClr val="000000"/>
              </a:solidFill>
            </a:endParaRPr>
          </a:p>
          <a:p>
            <a:pPr indent="-298450" lvl="1" marL="914400" rtl="0">
              <a:spcBef>
                <a:spcPts val="0"/>
              </a:spcBef>
              <a:spcAft>
                <a:spcPts val="0"/>
              </a:spcAft>
              <a:buClr>
                <a:srgbClr val="000000"/>
              </a:buClr>
              <a:buSzPts val="1100"/>
              <a:buChar char="○"/>
            </a:pPr>
            <a:r>
              <a:rPr lang="en">
                <a:solidFill>
                  <a:srgbClr val="000000"/>
                </a:solidFill>
              </a:rPr>
              <a:t>Images produced using the camera’s software limits viewing options</a:t>
            </a:r>
            <a:endParaRPr>
              <a:solidFill>
                <a:srgbClr val="000000"/>
              </a:solidFill>
            </a:endParaRPr>
          </a:p>
          <a:p>
            <a:pPr indent="-298450" lvl="1" marL="914400" rtl="0">
              <a:spcBef>
                <a:spcPts val="0"/>
              </a:spcBef>
              <a:spcAft>
                <a:spcPts val="0"/>
              </a:spcAft>
              <a:buClr>
                <a:srgbClr val="000000"/>
              </a:buClr>
              <a:buSzPts val="1100"/>
              <a:buChar char="○"/>
            </a:pPr>
            <a:r>
              <a:rPr lang="en">
                <a:solidFill>
                  <a:srgbClr val="000000"/>
                </a:solidFill>
              </a:rPr>
              <a:t>Lens has particles within that effect images.</a:t>
            </a:r>
            <a:endParaRPr>
              <a:solidFill>
                <a:srgbClr val="000000"/>
              </a:solidFill>
            </a:endParaRPr>
          </a:p>
          <a:p>
            <a:pPr indent="0" lvl="0" marL="457200" rtl="0">
              <a:spcBef>
                <a:spcPts val="1600"/>
              </a:spcBef>
              <a:spcAft>
                <a:spcPts val="1600"/>
              </a:spcAft>
              <a:buNone/>
            </a:pPr>
            <a:r>
              <a:t/>
            </a:r>
            <a:endParaRPr/>
          </a:p>
        </p:txBody>
      </p:sp>
      <p:pic>
        <p:nvPicPr>
          <p:cNvPr id="444" name="Shape 444"/>
          <p:cNvPicPr preferRelativeResize="0"/>
          <p:nvPr/>
        </p:nvPicPr>
        <p:blipFill>
          <a:blip r:embed="rId3">
            <a:alphaModFix/>
          </a:blip>
          <a:stretch>
            <a:fillRect/>
          </a:stretch>
        </p:blipFill>
        <p:spPr>
          <a:xfrm rot="-5400000">
            <a:off x="1719675" y="3000837"/>
            <a:ext cx="1352350" cy="1020043"/>
          </a:xfrm>
          <a:prstGeom prst="rect">
            <a:avLst/>
          </a:prstGeom>
          <a:noFill/>
          <a:ln>
            <a:noFill/>
          </a:ln>
        </p:spPr>
      </p:pic>
      <p:pic>
        <p:nvPicPr>
          <p:cNvPr id="445" name="Shape 445"/>
          <p:cNvPicPr preferRelativeResize="0"/>
          <p:nvPr/>
        </p:nvPicPr>
        <p:blipFill>
          <a:blip r:embed="rId4">
            <a:alphaModFix/>
          </a:blip>
          <a:stretch>
            <a:fillRect/>
          </a:stretch>
        </p:blipFill>
        <p:spPr>
          <a:xfrm rot="-5400000">
            <a:off x="624225" y="3001997"/>
            <a:ext cx="1352356" cy="1017725"/>
          </a:xfrm>
          <a:prstGeom prst="rect">
            <a:avLst/>
          </a:prstGeom>
          <a:noFill/>
          <a:ln>
            <a:noFill/>
          </a:ln>
        </p:spPr>
      </p:pic>
      <p:pic>
        <p:nvPicPr>
          <p:cNvPr id="446" name="Shape 446"/>
          <p:cNvPicPr preferRelativeResize="0"/>
          <p:nvPr/>
        </p:nvPicPr>
        <p:blipFill>
          <a:blip r:embed="rId5">
            <a:alphaModFix/>
          </a:blip>
          <a:stretch>
            <a:fillRect/>
          </a:stretch>
        </p:blipFill>
        <p:spPr>
          <a:xfrm rot="-5400000">
            <a:off x="2820347" y="3000825"/>
            <a:ext cx="1356198" cy="1020050"/>
          </a:xfrm>
          <a:prstGeom prst="rect">
            <a:avLst/>
          </a:prstGeom>
          <a:noFill/>
          <a:ln>
            <a:noFill/>
          </a:ln>
        </p:spPr>
      </p:pic>
      <p:pic>
        <p:nvPicPr>
          <p:cNvPr id="447" name="Shape 447"/>
          <p:cNvPicPr preferRelativeResize="0"/>
          <p:nvPr/>
        </p:nvPicPr>
        <p:blipFill>
          <a:blip r:embed="rId6">
            <a:alphaModFix/>
          </a:blip>
          <a:stretch>
            <a:fillRect/>
          </a:stretch>
        </p:blipFill>
        <p:spPr>
          <a:xfrm rot="-5400000">
            <a:off x="6181575" y="3004000"/>
            <a:ext cx="1356200" cy="1013683"/>
          </a:xfrm>
          <a:prstGeom prst="rect">
            <a:avLst/>
          </a:prstGeom>
          <a:noFill/>
          <a:ln>
            <a:noFill/>
          </a:ln>
        </p:spPr>
      </p:pic>
      <p:pic>
        <p:nvPicPr>
          <p:cNvPr id="448" name="Shape 448"/>
          <p:cNvPicPr preferRelativeResize="0"/>
          <p:nvPr/>
        </p:nvPicPr>
        <p:blipFill>
          <a:blip r:embed="rId7">
            <a:alphaModFix/>
          </a:blip>
          <a:stretch>
            <a:fillRect/>
          </a:stretch>
        </p:blipFill>
        <p:spPr>
          <a:xfrm rot="-5400000">
            <a:off x="7259500" y="3004875"/>
            <a:ext cx="1352350" cy="1011967"/>
          </a:xfrm>
          <a:prstGeom prst="rect">
            <a:avLst/>
          </a:prstGeom>
          <a:noFill/>
          <a:ln>
            <a:noFill/>
          </a:ln>
        </p:spPr>
      </p:pic>
      <p:pic>
        <p:nvPicPr>
          <p:cNvPr id="449" name="Shape 449"/>
          <p:cNvPicPr preferRelativeResize="0"/>
          <p:nvPr/>
        </p:nvPicPr>
        <p:blipFill>
          <a:blip r:embed="rId8">
            <a:alphaModFix/>
          </a:blip>
          <a:stretch>
            <a:fillRect/>
          </a:stretch>
        </p:blipFill>
        <p:spPr>
          <a:xfrm rot="-5400000">
            <a:off x="5111888" y="3011200"/>
            <a:ext cx="1356200" cy="999300"/>
          </a:xfrm>
          <a:prstGeom prst="rect">
            <a:avLst/>
          </a:prstGeom>
          <a:noFill/>
          <a:ln>
            <a:noFill/>
          </a:ln>
        </p:spPr>
      </p:pic>
      <p:sp>
        <p:nvSpPr>
          <p:cNvPr id="450" name="Shape 450"/>
          <p:cNvSpPr txBox="1"/>
          <p:nvPr/>
        </p:nvSpPr>
        <p:spPr>
          <a:xfrm>
            <a:off x="920900" y="4253525"/>
            <a:ext cx="2860800" cy="30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t>Figure 14-</a:t>
            </a:r>
            <a:r>
              <a:rPr lang="en" sz="1200"/>
              <a:t>Images taken using backlight</a:t>
            </a:r>
            <a:endParaRPr sz="1200"/>
          </a:p>
        </p:txBody>
      </p:sp>
      <p:sp>
        <p:nvSpPr>
          <p:cNvPr id="451" name="Shape 451"/>
          <p:cNvSpPr txBox="1"/>
          <p:nvPr/>
        </p:nvSpPr>
        <p:spPr>
          <a:xfrm>
            <a:off x="5114425" y="4292075"/>
            <a:ext cx="3490500" cy="23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t>Figure 15-</a:t>
            </a:r>
            <a:r>
              <a:rPr lang="en" sz="1200"/>
              <a:t>Images taken using black background</a:t>
            </a:r>
            <a:endParaRPr sz="1200"/>
          </a:p>
        </p:txBody>
      </p:sp>
      <p:sp>
        <p:nvSpPr>
          <p:cNvPr id="452" name="Shape 452"/>
          <p:cNvSpPr txBox="1"/>
          <p:nvPr/>
        </p:nvSpPr>
        <p:spPr>
          <a:xfrm>
            <a:off x="8345100" y="452307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Pooler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14</a:t>
            </a:r>
            <a:endParaRPr sz="1000">
              <a:latin typeface="Nunito"/>
              <a:ea typeface="Nunito"/>
              <a:cs typeface="Nunito"/>
              <a:sym typeface="Nunito"/>
            </a:endParaRPr>
          </a:p>
        </p:txBody>
      </p:sp>
      <p:pic>
        <p:nvPicPr>
          <p:cNvPr id="453" name="Shape 453"/>
          <p:cNvPicPr preferRelativeResize="0"/>
          <p:nvPr/>
        </p:nvPicPr>
        <p:blipFill>
          <a:blip r:embed="rId9">
            <a:alphaModFix/>
          </a:blip>
          <a:stretch>
            <a:fillRect/>
          </a:stretch>
        </p:blipFill>
        <p:spPr>
          <a:xfrm>
            <a:off x="0" y="0"/>
            <a:ext cx="798899" cy="6972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Shape 45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rPr>
              <a:t>Test </a:t>
            </a:r>
            <a:r>
              <a:rPr lang="en">
                <a:solidFill>
                  <a:srgbClr val="000000"/>
                </a:solidFill>
              </a:rPr>
              <a:t>Results</a:t>
            </a:r>
            <a:endParaRPr>
              <a:solidFill>
                <a:srgbClr val="000000"/>
              </a:solidFill>
            </a:endParaRPr>
          </a:p>
        </p:txBody>
      </p:sp>
      <p:sp>
        <p:nvSpPr>
          <p:cNvPr id="459" name="Shape 459"/>
          <p:cNvSpPr txBox="1"/>
          <p:nvPr>
            <p:ph idx="1" type="body"/>
          </p:nvPr>
        </p:nvSpPr>
        <p:spPr>
          <a:xfrm>
            <a:off x="1192575" y="1399575"/>
            <a:ext cx="7030500" cy="3320100"/>
          </a:xfrm>
          <a:prstGeom prst="rect">
            <a:avLst/>
          </a:prstGeom>
        </p:spPr>
        <p:txBody>
          <a:bodyPr anchorCtr="0" anchor="t" bIns="91425" lIns="91425" spcFirstLastPara="1" rIns="91425" wrap="square" tIns="91425">
            <a:noAutofit/>
          </a:bodyPr>
          <a:lstStyle/>
          <a:p>
            <a:pPr indent="-311150" lvl="0" marL="457200" marR="0" rtl="0" algn="l">
              <a:lnSpc>
                <a:spcPct val="150000"/>
              </a:lnSpc>
              <a:spcBef>
                <a:spcPts val="0"/>
              </a:spcBef>
              <a:spcAft>
                <a:spcPts val="0"/>
              </a:spcAft>
              <a:buClr>
                <a:srgbClr val="000000"/>
              </a:buClr>
              <a:buSzPts val="1300"/>
              <a:buChar char="●"/>
            </a:pPr>
            <a:r>
              <a:rPr lang="en">
                <a:solidFill>
                  <a:srgbClr val="000000"/>
                </a:solidFill>
              </a:rPr>
              <a:t>Inflation Test </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Semi-Successfully inflated catheter balloon.</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The air entering the catheter balloon was lower than device input pressure.</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Leaks in air-system.</a:t>
            </a:r>
            <a:endParaRPr>
              <a:solidFill>
                <a:srgbClr val="000000"/>
              </a:solidFill>
            </a:endParaRPr>
          </a:p>
          <a:p>
            <a:pPr indent="-311150" lvl="0" marL="457200" marR="0" rtl="0" algn="l">
              <a:lnSpc>
                <a:spcPct val="150000"/>
              </a:lnSpc>
              <a:spcBef>
                <a:spcPts val="0"/>
              </a:spcBef>
              <a:spcAft>
                <a:spcPts val="0"/>
              </a:spcAft>
              <a:buClr>
                <a:srgbClr val="000000"/>
              </a:buClr>
              <a:buSzPts val="1300"/>
              <a:buChar char="●"/>
            </a:pPr>
            <a:r>
              <a:rPr lang="en">
                <a:solidFill>
                  <a:srgbClr val="000000"/>
                </a:solidFill>
              </a:rPr>
              <a:t>Rotation Test</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Rotary system rotates </a:t>
            </a:r>
            <a:r>
              <a:rPr lang="en">
                <a:solidFill>
                  <a:srgbClr val="000000"/>
                </a:solidFill>
                <a:latin typeface="Arial"/>
                <a:ea typeface="Arial"/>
                <a:cs typeface="Arial"/>
                <a:sym typeface="Arial"/>
              </a:rPr>
              <a:t>36</a:t>
            </a:r>
            <a:r>
              <a:rPr lang="en">
                <a:solidFill>
                  <a:srgbClr val="000000"/>
                </a:solidFill>
                <a:latin typeface="Arial"/>
                <a:ea typeface="Arial"/>
                <a:cs typeface="Arial"/>
                <a:sym typeface="Arial"/>
              </a:rPr>
              <a:t>0°</a:t>
            </a:r>
            <a:r>
              <a:rPr lang="en">
                <a:solidFill>
                  <a:srgbClr val="000000"/>
                </a:solidFill>
              </a:rPr>
              <a:t> in 8 seconds</a:t>
            </a:r>
            <a:r>
              <a:rPr lang="en">
                <a:solidFill>
                  <a:srgbClr val="000000"/>
                </a:solidFill>
              </a:rPr>
              <a:t>.</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With current code we are unable to simultaneously rotate both rotary stages.</a:t>
            </a:r>
            <a:endParaRPr>
              <a:solidFill>
                <a:srgbClr val="000000"/>
              </a:solidFill>
            </a:endParaRPr>
          </a:p>
          <a:p>
            <a:pPr indent="-311150" lvl="0" marL="457200" marR="0" rtl="0" algn="l">
              <a:lnSpc>
                <a:spcPct val="150000"/>
              </a:lnSpc>
              <a:spcBef>
                <a:spcPts val="0"/>
              </a:spcBef>
              <a:spcAft>
                <a:spcPts val="0"/>
              </a:spcAft>
              <a:buClr>
                <a:srgbClr val="000000"/>
              </a:buClr>
              <a:buSzPts val="1300"/>
              <a:buChar char="●"/>
            </a:pPr>
            <a:r>
              <a:rPr lang="en">
                <a:solidFill>
                  <a:srgbClr val="000000"/>
                </a:solidFill>
              </a:rPr>
              <a:t>Movement Test</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Horizontal  stage and vertical stage successfully moves camera (length moved and speed determined by code) .</a:t>
            </a:r>
            <a:endParaRPr>
              <a:solidFill>
                <a:srgbClr val="000000"/>
              </a:solidFill>
            </a:endParaRPr>
          </a:p>
          <a:p>
            <a:pPr indent="-311150" lvl="0" marL="457200" marR="0" rtl="0" algn="l">
              <a:lnSpc>
                <a:spcPct val="150000"/>
              </a:lnSpc>
              <a:spcBef>
                <a:spcPts val="0"/>
              </a:spcBef>
              <a:spcAft>
                <a:spcPts val="0"/>
              </a:spcAft>
              <a:buClr>
                <a:srgbClr val="000000"/>
              </a:buClr>
              <a:buSzPts val="1300"/>
              <a:buChar char="●"/>
            </a:pPr>
            <a:r>
              <a:rPr lang="en">
                <a:solidFill>
                  <a:srgbClr val="000000"/>
                </a:solidFill>
              </a:rPr>
              <a:t>Full Inspection Test </a:t>
            </a:r>
            <a:endParaRPr>
              <a:solidFill>
                <a:srgbClr val="000000"/>
              </a:solidFill>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rPr>
              <a:t>Completed in 40 seconds.</a:t>
            </a:r>
            <a:endParaRPr>
              <a:solidFill>
                <a:srgbClr val="000000"/>
              </a:solidFill>
            </a:endParaRPr>
          </a:p>
          <a:p>
            <a:pPr indent="0" lvl="0" marL="914400" marR="0" rtl="0" algn="l">
              <a:lnSpc>
                <a:spcPct val="150000"/>
              </a:lnSpc>
              <a:spcBef>
                <a:spcPts val="1600"/>
              </a:spcBef>
              <a:spcAft>
                <a:spcPts val="0"/>
              </a:spcAft>
              <a:buNone/>
            </a:pPr>
            <a:r>
              <a:t/>
            </a:r>
            <a:endParaRPr>
              <a:solidFill>
                <a:srgbClr val="000000"/>
              </a:solidFill>
            </a:endParaRPr>
          </a:p>
          <a:p>
            <a:pPr indent="0" lvl="0" marL="457200" marR="0" rtl="0" algn="l">
              <a:lnSpc>
                <a:spcPct val="150000"/>
              </a:lnSpc>
              <a:spcBef>
                <a:spcPts val="1600"/>
              </a:spcBef>
              <a:spcAft>
                <a:spcPts val="1600"/>
              </a:spcAft>
              <a:buNone/>
            </a:pPr>
            <a:r>
              <a:t/>
            </a:r>
            <a:endParaRPr sz="1100">
              <a:solidFill>
                <a:srgbClr val="000000"/>
              </a:solidFill>
            </a:endParaRPr>
          </a:p>
        </p:txBody>
      </p:sp>
      <p:sp>
        <p:nvSpPr>
          <p:cNvPr id="460" name="Shape 460"/>
          <p:cNvSpPr txBox="1"/>
          <p:nvPr/>
        </p:nvSpPr>
        <p:spPr>
          <a:xfrm>
            <a:off x="8345100" y="453037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Pooler</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15</a:t>
            </a:r>
            <a:endParaRPr sz="1000">
              <a:latin typeface="Nunito"/>
              <a:ea typeface="Nunito"/>
              <a:cs typeface="Nunito"/>
              <a:sym typeface="Nunito"/>
            </a:endParaRPr>
          </a:p>
        </p:txBody>
      </p:sp>
      <p:pic>
        <p:nvPicPr>
          <p:cNvPr id="461" name="Shape 461"/>
          <p:cNvPicPr preferRelativeResize="0"/>
          <p:nvPr/>
        </p:nvPicPr>
        <p:blipFill>
          <a:blip r:embed="rId3">
            <a:alphaModFix/>
          </a:blip>
          <a:stretch>
            <a:fillRect/>
          </a:stretch>
        </p:blipFill>
        <p:spPr>
          <a:xfrm>
            <a:off x="0" y="0"/>
            <a:ext cx="798899" cy="69729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Shape 46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In Conclusion</a:t>
            </a:r>
            <a:endParaRPr>
              <a:solidFill>
                <a:srgbClr val="000000"/>
              </a:solidFill>
            </a:endParaRPr>
          </a:p>
        </p:txBody>
      </p:sp>
      <p:sp>
        <p:nvSpPr>
          <p:cNvPr id="467" name="Shape 467"/>
          <p:cNvSpPr txBox="1"/>
          <p:nvPr>
            <p:ph idx="1" type="body"/>
          </p:nvPr>
        </p:nvSpPr>
        <p:spPr>
          <a:xfrm>
            <a:off x="1303800" y="1300950"/>
            <a:ext cx="7030500" cy="2541600"/>
          </a:xfrm>
          <a:prstGeom prst="rect">
            <a:avLst/>
          </a:prstGeom>
        </p:spPr>
        <p:txBody>
          <a:bodyPr anchorCtr="0" anchor="t" bIns="91425" lIns="91425" spcFirstLastPara="1" rIns="91425" wrap="square" tIns="91425">
            <a:noAutofit/>
          </a:bodyPr>
          <a:lstStyle/>
          <a:p>
            <a:pPr indent="-311150" lvl="0" marL="457200" rtl="0">
              <a:lnSpc>
                <a:spcPct val="150000"/>
              </a:lnSpc>
              <a:spcBef>
                <a:spcPts val="0"/>
              </a:spcBef>
              <a:spcAft>
                <a:spcPts val="0"/>
              </a:spcAft>
              <a:buClr>
                <a:srgbClr val="000000"/>
              </a:buClr>
              <a:buSzPts val="1300"/>
              <a:buChar char="●"/>
            </a:pPr>
            <a:r>
              <a:rPr lang="en">
                <a:solidFill>
                  <a:srgbClr val="000000"/>
                </a:solidFill>
              </a:rPr>
              <a:t>The state of the art model (Interface Auto i-360) costs roughly $70,000.</a:t>
            </a:r>
            <a:endParaRPr>
              <a:solidFill>
                <a:srgbClr val="000000"/>
              </a:solidFill>
            </a:endParaRPr>
          </a:p>
          <a:p>
            <a:pPr indent="-311150" lvl="0" marL="457200">
              <a:lnSpc>
                <a:spcPct val="150000"/>
              </a:lnSpc>
              <a:spcBef>
                <a:spcPts val="0"/>
              </a:spcBef>
              <a:spcAft>
                <a:spcPts val="0"/>
              </a:spcAft>
              <a:buClr>
                <a:srgbClr val="000000"/>
              </a:buClr>
              <a:buSzPts val="1300"/>
              <a:buChar char="●"/>
            </a:pPr>
            <a:r>
              <a:rPr lang="en">
                <a:solidFill>
                  <a:srgbClr val="000000"/>
                </a:solidFill>
              </a:rPr>
              <a:t>What we have created costs around $11,000, with another $10,000 this machine can be completed and the customer will have a machine that costs less and does more than the Auto i-360.</a:t>
            </a:r>
            <a:endParaRPr>
              <a:solidFill>
                <a:srgbClr val="000000"/>
              </a:solidFill>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graphicFrame>
        <p:nvGraphicFramePr>
          <p:cNvPr id="468" name="Shape 468"/>
          <p:cNvGraphicFramePr/>
          <p:nvPr/>
        </p:nvGraphicFramePr>
        <p:xfrm>
          <a:off x="2050075" y="2816225"/>
          <a:ext cx="3000000" cy="3000000"/>
        </p:xfrm>
        <a:graphic>
          <a:graphicData uri="http://schemas.openxmlformats.org/drawingml/2006/table">
            <a:tbl>
              <a:tblPr>
                <a:noFill/>
                <a:tableStyleId>{3B5A84EC-8F5F-4583-91F3-92510783220D}</a:tableStyleId>
              </a:tblPr>
              <a:tblGrid>
                <a:gridCol w="1815350"/>
                <a:gridCol w="1425650"/>
                <a:gridCol w="1802825"/>
              </a:tblGrid>
              <a:tr h="347250">
                <a:tc>
                  <a:txBody>
                    <a:bodyPr>
                      <a:noAutofit/>
                    </a:bodyPr>
                    <a:lstStyle/>
                    <a:p>
                      <a:pPr indent="0" lvl="0" marL="0" algn="ctr">
                        <a:spcBef>
                          <a:spcPts val="0"/>
                        </a:spcBef>
                        <a:spcAft>
                          <a:spcPts val="0"/>
                        </a:spcAft>
                        <a:buNone/>
                      </a:pPr>
                      <a:r>
                        <a:rPr b="1" lang="en" sz="800"/>
                        <a:t>Engineering Requirements</a:t>
                      </a:r>
                      <a:endParaRPr b="1" sz="800"/>
                    </a:p>
                  </a:txBody>
                  <a:tcPr marT="91425" marB="91425" marR="91425" marL="91425"/>
                </a:tc>
                <a:tc>
                  <a:txBody>
                    <a:bodyPr>
                      <a:noAutofit/>
                    </a:bodyPr>
                    <a:lstStyle/>
                    <a:p>
                      <a:pPr indent="0" lvl="0" marL="0" algn="ctr">
                        <a:spcBef>
                          <a:spcPts val="0"/>
                        </a:spcBef>
                        <a:spcAft>
                          <a:spcPts val="0"/>
                        </a:spcAft>
                        <a:buNone/>
                      </a:pPr>
                      <a:r>
                        <a:rPr b="1" lang="en" sz="800"/>
                        <a:t>Target</a:t>
                      </a:r>
                      <a:endParaRPr b="1" sz="800"/>
                    </a:p>
                  </a:txBody>
                  <a:tcPr marT="91425" marB="91425" marR="91425" marL="91425"/>
                </a:tc>
                <a:tc>
                  <a:txBody>
                    <a:bodyPr>
                      <a:noAutofit/>
                    </a:bodyPr>
                    <a:lstStyle/>
                    <a:p>
                      <a:pPr indent="0" lvl="0" marL="0" algn="ctr">
                        <a:spcBef>
                          <a:spcPts val="0"/>
                        </a:spcBef>
                        <a:spcAft>
                          <a:spcPts val="0"/>
                        </a:spcAft>
                        <a:buNone/>
                      </a:pPr>
                      <a:r>
                        <a:rPr b="1" lang="en" sz="800"/>
                        <a:t>Design Testing Results</a:t>
                      </a:r>
                      <a:endParaRPr b="1" sz="800"/>
                    </a:p>
                  </a:txBody>
                  <a:tcPr marT="91425" marB="91425" marR="91425" marL="91425"/>
                </a:tc>
              </a:tr>
              <a:tr h="270225">
                <a:tc>
                  <a:txBody>
                    <a:bodyPr>
                      <a:noAutofit/>
                    </a:bodyPr>
                    <a:lstStyle/>
                    <a:p>
                      <a:pPr indent="0" lvl="0" marL="0" algn="ctr">
                        <a:spcBef>
                          <a:spcPts val="0"/>
                        </a:spcBef>
                        <a:spcAft>
                          <a:spcPts val="0"/>
                        </a:spcAft>
                        <a:buNone/>
                      </a:pPr>
                      <a:r>
                        <a:rPr lang="en" sz="800"/>
                        <a:t>Measure Balloon Length</a:t>
                      </a:r>
                      <a:endParaRPr sz="800"/>
                    </a:p>
                  </a:txBody>
                  <a:tcPr marT="91425" marB="91425" marR="91425" marL="91425"/>
                </a:tc>
                <a:tc>
                  <a:txBody>
                    <a:bodyPr>
                      <a:noAutofit/>
                    </a:bodyPr>
                    <a:lstStyle/>
                    <a:p>
                      <a:pPr indent="0" lvl="0" marL="0" algn="ctr">
                        <a:spcBef>
                          <a:spcPts val="0"/>
                        </a:spcBef>
                        <a:spcAft>
                          <a:spcPts val="0"/>
                        </a:spcAft>
                        <a:buNone/>
                      </a:pPr>
                      <a:r>
                        <a:rPr lang="en" sz="800"/>
                        <a:t>50-325 mm</a:t>
                      </a:r>
                      <a:endParaRPr sz="800"/>
                    </a:p>
                  </a:txBody>
                  <a:tcPr marT="91425" marB="91425" marR="91425" marL="91425"/>
                </a:tc>
                <a:tc>
                  <a:txBody>
                    <a:bodyPr>
                      <a:noAutofit/>
                    </a:bodyPr>
                    <a:lstStyle/>
                    <a:p>
                      <a:pPr indent="0" lvl="0" marL="0" algn="ctr">
                        <a:spcBef>
                          <a:spcPts val="0"/>
                        </a:spcBef>
                        <a:spcAft>
                          <a:spcPts val="0"/>
                        </a:spcAft>
                        <a:buNone/>
                      </a:pPr>
                      <a:r>
                        <a:rPr lang="en" sz="800"/>
                        <a:t>50-400 mm</a:t>
                      </a:r>
                      <a:endParaRPr sz="800"/>
                    </a:p>
                  </a:txBody>
                  <a:tcPr marT="91425" marB="91425" marR="91425" marL="91425"/>
                </a:tc>
              </a:tr>
              <a:tr h="295900">
                <a:tc>
                  <a:txBody>
                    <a:bodyPr>
                      <a:noAutofit/>
                    </a:bodyPr>
                    <a:lstStyle/>
                    <a:p>
                      <a:pPr indent="0" lvl="0" marL="0" algn="ctr">
                        <a:spcBef>
                          <a:spcPts val="0"/>
                        </a:spcBef>
                        <a:spcAft>
                          <a:spcPts val="0"/>
                        </a:spcAft>
                        <a:buNone/>
                      </a:pPr>
                      <a:r>
                        <a:rPr lang="en" sz="800"/>
                        <a:t>Measure Balloon Diameter</a:t>
                      </a:r>
                      <a:endParaRPr sz="800"/>
                    </a:p>
                  </a:txBody>
                  <a:tcPr marT="91425" marB="91425" marR="91425" marL="91425"/>
                </a:tc>
                <a:tc>
                  <a:txBody>
                    <a:bodyPr>
                      <a:noAutofit/>
                    </a:bodyPr>
                    <a:lstStyle/>
                    <a:p>
                      <a:pPr indent="0" lvl="0" marL="0" algn="ctr">
                        <a:spcBef>
                          <a:spcPts val="0"/>
                        </a:spcBef>
                        <a:spcAft>
                          <a:spcPts val="0"/>
                        </a:spcAft>
                        <a:buNone/>
                      </a:pPr>
                      <a:r>
                        <a:rPr lang="en" sz="800"/>
                        <a:t>1.25-50 mm</a:t>
                      </a:r>
                      <a:endParaRPr sz="800"/>
                    </a:p>
                  </a:txBody>
                  <a:tcPr marT="91425" marB="91425" marR="91425" marL="91425"/>
                </a:tc>
                <a:tc>
                  <a:txBody>
                    <a:bodyPr>
                      <a:noAutofit/>
                    </a:bodyPr>
                    <a:lstStyle/>
                    <a:p>
                      <a:pPr indent="0" lvl="0" marL="0" algn="ctr">
                        <a:spcBef>
                          <a:spcPts val="0"/>
                        </a:spcBef>
                        <a:spcAft>
                          <a:spcPts val="0"/>
                        </a:spcAft>
                        <a:buNone/>
                      </a:pPr>
                      <a:r>
                        <a:rPr lang="en" sz="800"/>
                        <a:t>1.25-17 mm</a:t>
                      </a:r>
                      <a:endParaRPr sz="800"/>
                    </a:p>
                  </a:txBody>
                  <a:tcPr marT="91425" marB="91425" marR="91425" marL="91425"/>
                </a:tc>
              </a:tr>
              <a:tr h="238200">
                <a:tc>
                  <a:txBody>
                    <a:bodyPr>
                      <a:noAutofit/>
                    </a:bodyPr>
                    <a:lstStyle/>
                    <a:p>
                      <a:pPr indent="0" lvl="0" marL="0" rtl="0" algn="ctr">
                        <a:spcBef>
                          <a:spcPts val="0"/>
                        </a:spcBef>
                        <a:spcAft>
                          <a:spcPts val="0"/>
                        </a:spcAft>
                        <a:buNone/>
                      </a:pPr>
                      <a:r>
                        <a:rPr lang="en" sz="800"/>
                        <a:t>Inflate Balloon</a:t>
                      </a:r>
                      <a:endParaRPr sz="800"/>
                    </a:p>
                  </a:txBody>
                  <a:tcPr marT="91425" marB="91425" marR="91425" marL="91425"/>
                </a:tc>
                <a:tc>
                  <a:txBody>
                    <a:bodyPr>
                      <a:noAutofit/>
                    </a:bodyPr>
                    <a:lstStyle/>
                    <a:p>
                      <a:pPr indent="0" lvl="0" marL="0" rtl="0" algn="ctr">
                        <a:spcBef>
                          <a:spcPts val="0"/>
                        </a:spcBef>
                        <a:spcAft>
                          <a:spcPts val="0"/>
                        </a:spcAft>
                        <a:buNone/>
                      </a:pPr>
                      <a:r>
                        <a:rPr lang="en" sz="800"/>
                        <a:t>N/A</a:t>
                      </a:r>
                      <a:endParaRPr sz="800"/>
                    </a:p>
                  </a:txBody>
                  <a:tcPr marT="91425" marB="91425" marR="91425" marL="91425"/>
                </a:tc>
                <a:tc>
                  <a:txBody>
                    <a:bodyPr>
                      <a:noAutofit/>
                    </a:bodyPr>
                    <a:lstStyle/>
                    <a:p>
                      <a:pPr indent="0" lvl="0" marL="0" rtl="0" algn="ctr">
                        <a:spcBef>
                          <a:spcPts val="0"/>
                        </a:spcBef>
                        <a:spcAft>
                          <a:spcPts val="0"/>
                        </a:spcAft>
                        <a:buNone/>
                      </a:pPr>
                      <a:r>
                        <a:rPr lang="en" sz="800"/>
                        <a:t> Semi-Successful</a:t>
                      </a:r>
                      <a:endParaRPr sz="800"/>
                    </a:p>
                  </a:txBody>
                  <a:tcPr marT="91425" marB="91425" marR="91425" marL="91425"/>
                </a:tc>
              </a:tr>
              <a:tr h="238225">
                <a:tc>
                  <a:txBody>
                    <a:bodyPr>
                      <a:noAutofit/>
                    </a:bodyPr>
                    <a:lstStyle/>
                    <a:p>
                      <a:pPr indent="0" lvl="0" marL="0" algn="ctr">
                        <a:spcBef>
                          <a:spcPts val="0"/>
                        </a:spcBef>
                        <a:spcAft>
                          <a:spcPts val="0"/>
                        </a:spcAft>
                        <a:buNone/>
                      </a:pPr>
                      <a:r>
                        <a:rPr lang="en" sz="800"/>
                        <a:t>Rotational Movement</a:t>
                      </a:r>
                      <a:endParaRPr sz="800"/>
                    </a:p>
                  </a:txBody>
                  <a:tcPr marT="91425" marB="91425" marR="91425" marL="91425"/>
                </a:tc>
                <a:tc>
                  <a:txBody>
                    <a:bodyPr>
                      <a:noAutofit/>
                    </a:bodyPr>
                    <a:lstStyle/>
                    <a:p>
                      <a:pPr indent="0" lvl="0" marL="0" algn="ctr">
                        <a:spcBef>
                          <a:spcPts val="0"/>
                        </a:spcBef>
                        <a:spcAft>
                          <a:spcPts val="0"/>
                        </a:spcAft>
                        <a:buNone/>
                      </a:pPr>
                      <a:r>
                        <a:rPr lang="en" sz="800"/>
                        <a:t>180°</a:t>
                      </a:r>
                      <a:endParaRPr sz="800"/>
                    </a:p>
                  </a:txBody>
                  <a:tcPr marT="91425" marB="91425" marR="91425" marL="91425"/>
                </a:tc>
                <a:tc>
                  <a:txBody>
                    <a:bodyPr>
                      <a:noAutofit/>
                    </a:bodyPr>
                    <a:lstStyle/>
                    <a:p>
                      <a:pPr indent="0" lvl="0" marL="0" algn="ctr">
                        <a:spcBef>
                          <a:spcPts val="0"/>
                        </a:spcBef>
                        <a:spcAft>
                          <a:spcPts val="0"/>
                        </a:spcAft>
                        <a:buNone/>
                      </a:pPr>
                      <a:r>
                        <a:rPr lang="en" sz="800"/>
                        <a:t>36</a:t>
                      </a:r>
                      <a:r>
                        <a:rPr lang="en" sz="800"/>
                        <a:t>0°</a:t>
                      </a:r>
                      <a:endParaRPr sz="800"/>
                    </a:p>
                  </a:txBody>
                  <a:tcPr marT="91425" marB="91425" marR="91425" marL="91425"/>
                </a:tc>
              </a:tr>
              <a:tr h="229650">
                <a:tc>
                  <a:txBody>
                    <a:bodyPr>
                      <a:noAutofit/>
                    </a:bodyPr>
                    <a:lstStyle/>
                    <a:p>
                      <a:pPr indent="0" lvl="0" marL="0" algn="ctr">
                        <a:spcBef>
                          <a:spcPts val="0"/>
                        </a:spcBef>
                        <a:spcAft>
                          <a:spcPts val="0"/>
                        </a:spcAft>
                        <a:buNone/>
                      </a:pPr>
                      <a:r>
                        <a:rPr lang="en" sz="800"/>
                        <a:t>Longitudinal Movement</a:t>
                      </a:r>
                      <a:endParaRPr sz="800"/>
                    </a:p>
                  </a:txBody>
                  <a:tcPr marT="91425" marB="91425" marR="91425" marL="91425"/>
                </a:tc>
                <a:tc>
                  <a:txBody>
                    <a:bodyPr>
                      <a:noAutofit/>
                    </a:bodyPr>
                    <a:lstStyle/>
                    <a:p>
                      <a:pPr indent="0" lvl="0" marL="0" algn="ctr">
                        <a:spcBef>
                          <a:spcPts val="0"/>
                        </a:spcBef>
                        <a:spcAft>
                          <a:spcPts val="0"/>
                        </a:spcAft>
                        <a:buNone/>
                      </a:pPr>
                      <a:r>
                        <a:rPr lang="en" sz="800"/>
                        <a:t>N/A</a:t>
                      </a:r>
                      <a:endParaRPr sz="800"/>
                    </a:p>
                  </a:txBody>
                  <a:tcPr marT="91425" marB="91425" marR="91425" marL="91425"/>
                </a:tc>
                <a:tc>
                  <a:txBody>
                    <a:bodyPr>
                      <a:noAutofit/>
                    </a:bodyPr>
                    <a:lstStyle/>
                    <a:p>
                      <a:pPr indent="0" lvl="0" marL="0" algn="ctr">
                        <a:spcBef>
                          <a:spcPts val="0"/>
                        </a:spcBef>
                        <a:spcAft>
                          <a:spcPts val="0"/>
                        </a:spcAft>
                        <a:buNone/>
                      </a:pPr>
                      <a:r>
                        <a:rPr lang="en" sz="800"/>
                        <a:t>Successful</a:t>
                      </a:r>
                      <a:endParaRPr sz="800"/>
                    </a:p>
                  </a:txBody>
                  <a:tcPr marT="91425" marB="91425" marR="91425" marL="91425"/>
                </a:tc>
              </a:tr>
              <a:tr h="100000">
                <a:tc>
                  <a:txBody>
                    <a:bodyPr>
                      <a:noAutofit/>
                    </a:bodyPr>
                    <a:lstStyle/>
                    <a:p>
                      <a:pPr indent="0" lvl="0" marL="0" algn="ctr">
                        <a:spcBef>
                          <a:spcPts val="0"/>
                        </a:spcBef>
                        <a:spcAft>
                          <a:spcPts val="0"/>
                        </a:spcAft>
                        <a:buNone/>
                      </a:pPr>
                      <a:r>
                        <a:rPr lang="en" sz="800"/>
                        <a:t>Inspection Time</a:t>
                      </a:r>
                      <a:endParaRPr sz="800"/>
                    </a:p>
                  </a:txBody>
                  <a:tcPr marT="91425" marB="91425" marR="91425" marL="91425"/>
                </a:tc>
                <a:tc>
                  <a:txBody>
                    <a:bodyPr>
                      <a:noAutofit/>
                    </a:bodyPr>
                    <a:lstStyle/>
                    <a:p>
                      <a:pPr indent="0" lvl="0" marL="0" algn="ctr">
                        <a:spcBef>
                          <a:spcPts val="0"/>
                        </a:spcBef>
                        <a:spcAft>
                          <a:spcPts val="0"/>
                        </a:spcAft>
                        <a:buNone/>
                      </a:pPr>
                      <a:r>
                        <a:rPr lang="en" sz="800"/>
                        <a:t>1 minute or less</a:t>
                      </a:r>
                      <a:endParaRPr sz="800"/>
                    </a:p>
                  </a:txBody>
                  <a:tcPr marT="91425" marB="91425" marR="91425" marL="91425"/>
                </a:tc>
                <a:tc>
                  <a:txBody>
                    <a:bodyPr>
                      <a:noAutofit/>
                    </a:bodyPr>
                    <a:lstStyle/>
                    <a:p>
                      <a:pPr indent="0" lvl="0" marL="0" algn="ctr">
                        <a:spcBef>
                          <a:spcPts val="0"/>
                        </a:spcBef>
                        <a:spcAft>
                          <a:spcPts val="0"/>
                        </a:spcAft>
                        <a:buNone/>
                      </a:pPr>
                      <a:r>
                        <a:rPr lang="en" sz="800"/>
                        <a:t>Less than 40 seconds</a:t>
                      </a:r>
                      <a:endParaRPr sz="800"/>
                    </a:p>
                  </a:txBody>
                  <a:tcPr marT="91425" marB="91425" marR="91425" marL="91425"/>
                </a:tc>
              </a:tr>
            </a:tbl>
          </a:graphicData>
        </a:graphic>
      </p:graphicFrame>
      <p:sp>
        <p:nvSpPr>
          <p:cNvPr id="469" name="Shape 469"/>
          <p:cNvSpPr txBox="1"/>
          <p:nvPr/>
        </p:nvSpPr>
        <p:spPr>
          <a:xfrm>
            <a:off x="2620188" y="2533925"/>
            <a:ext cx="3903600" cy="282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200"/>
              <a:t>Table 3- Engineering requirements and testing results.</a:t>
            </a:r>
            <a:endParaRPr sz="1200"/>
          </a:p>
        </p:txBody>
      </p:sp>
      <p:pic>
        <p:nvPicPr>
          <p:cNvPr id="470" name="Shape 470"/>
          <p:cNvPicPr preferRelativeResize="0"/>
          <p:nvPr/>
        </p:nvPicPr>
        <p:blipFill>
          <a:blip r:embed="rId3">
            <a:alphaModFix/>
          </a:blip>
          <a:stretch>
            <a:fillRect/>
          </a:stretch>
        </p:blipFill>
        <p:spPr>
          <a:xfrm>
            <a:off x="0" y="0"/>
            <a:ext cx="798899" cy="697292"/>
          </a:xfrm>
          <a:prstGeom prst="rect">
            <a:avLst/>
          </a:prstGeom>
          <a:noFill/>
          <a:ln>
            <a:noFill/>
          </a:ln>
        </p:spPr>
      </p:pic>
      <p:sp>
        <p:nvSpPr>
          <p:cNvPr id="471" name="Shape 471"/>
          <p:cNvSpPr txBox="1"/>
          <p:nvPr/>
        </p:nvSpPr>
        <p:spPr>
          <a:xfrm>
            <a:off x="8334300" y="4570700"/>
            <a:ext cx="923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Peters</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16</a:t>
            </a:r>
            <a:endParaRPr sz="1000">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Shape 47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Future Improvements</a:t>
            </a:r>
            <a:endParaRPr>
              <a:solidFill>
                <a:srgbClr val="000000"/>
              </a:solidFill>
            </a:endParaRPr>
          </a:p>
        </p:txBody>
      </p:sp>
      <p:sp>
        <p:nvSpPr>
          <p:cNvPr id="477" name="Shape 477"/>
          <p:cNvSpPr txBox="1"/>
          <p:nvPr/>
        </p:nvSpPr>
        <p:spPr>
          <a:xfrm>
            <a:off x="815425" y="1630875"/>
            <a:ext cx="7680300" cy="3136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How much it will cost to finish project?</a:t>
            </a:r>
            <a:endParaRPr/>
          </a:p>
          <a:p>
            <a:pPr indent="-317500" lvl="0" marL="457200">
              <a:spcBef>
                <a:spcPts val="0"/>
              </a:spcBef>
              <a:spcAft>
                <a:spcPts val="0"/>
              </a:spcAft>
              <a:buSzPts val="1400"/>
              <a:buChar char="-"/>
            </a:pPr>
            <a:r>
              <a:rPr lang="en"/>
              <a:t>We estimate between other parts and services that it will cost roughly another $10k-12k.</a:t>
            </a:r>
            <a:endParaRPr/>
          </a:p>
          <a:p>
            <a:pPr indent="0" lvl="0" marL="0">
              <a:spcBef>
                <a:spcPts val="0"/>
              </a:spcBef>
              <a:spcAft>
                <a:spcPts val="0"/>
              </a:spcAft>
              <a:buNone/>
            </a:pPr>
            <a:r>
              <a:t/>
            </a:r>
            <a:endParaRPr/>
          </a:p>
          <a:p>
            <a:pPr indent="0" lvl="0" marL="0">
              <a:spcBef>
                <a:spcPts val="0"/>
              </a:spcBef>
              <a:spcAft>
                <a:spcPts val="0"/>
              </a:spcAft>
              <a:buNone/>
            </a:pPr>
            <a:r>
              <a:rPr lang="en"/>
              <a:t>What are the other parts that are needed to finish the machine?</a:t>
            </a:r>
            <a:endParaRPr/>
          </a:p>
          <a:p>
            <a:pPr indent="-317500" lvl="0" marL="457200" rtl="0">
              <a:spcBef>
                <a:spcPts val="0"/>
              </a:spcBef>
              <a:spcAft>
                <a:spcPts val="0"/>
              </a:spcAft>
              <a:buSzPts val="1400"/>
              <a:buChar char="-"/>
            </a:pPr>
            <a:r>
              <a:rPr lang="en"/>
              <a:t>Motion controller</a:t>
            </a:r>
            <a:endParaRPr/>
          </a:p>
          <a:p>
            <a:pPr indent="-317500" lvl="0" marL="457200" rtl="0">
              <a:spcBef>
                <a:spcPts val="0"/>
              </a:spcBef>
              <a:spcAft>
                <a:spcPts val="0"/>
              </a:spcAft>
              <a:buSzPts val="1400"/>
              <a:buChar char="-"/>
            </a:pPr>
            <a:r>
              <a:rPr lang="en"/>
              <a:t>Rest of air system (air booster, air tank, actuated control valves) </a:t>
            </a:r>
            <a:endParaRPr/>
          </a:p>
          <a:p>
            <a:pPr indent="-317500" lvl="0" marL="457200">
              <a:spcBef>
                <a:spcPts val="0"/>
              </a:spcBef>
              <a:spcAft>
                <a:spcPts val="0"/>
              </a:spcAft>
              <a:buSzPts val="1400"/>
              <a:buChar char="-"/>
            </a:pPr>
            <a:r>
              <a:rPr lang="en"/>
              <a:t>Custom programing </a:t>
            </a:r>
            <a:endParaRPr/>
          </a:p>
          <a:p>
            <a:pPr indent="0" lvl="0" marL="0">
              <a:spcBef>
                <a:spcPts val="0"/>
              </a:spcBef>
              <a:spcAft>
                <a:spcPts val="0"/>
              </a:spcAft>
              <a:buNone/>
            </a:pPr>
            <a:r>
              <a:t/>
            </a:r>
            <a:endParaRPr/>
          </a:p>
          <a:p>
            <a:pPr indent="0" lvl="0" marL="0">
              <a:spcBef>
                <a:spcPts val="0"/>
              </a:spcBef>
              <a:spcAft>
                <a:spcPts val="0"/>
              </a:spcAft>
              <a:buNone/>
            </a:pPr>
            <a:r>
              <a:rPr lang="en"/>
              <a:t>What will the machine be able to do once it is finished?</a:t>
            </a:r>
            <a:endParaRPr/>
          </a:p>
          <a:p>
            <a:pPr indent="-317500" lvl="0" marL="457200" rtl="0">
              <a:spcBef>
                <a:spcPts val="0"/>
              </a:spcBef>
              <a:spcAft>
                <a:spcPts val="0"/>
              </a:spcAft>
              <a:buSzPts val="1400"/>
              <a:buChar char="-"/>
            </a:pPr>
            <a:r>
              <a:rPr lang="en"/>
              <a:t>Measure the dimensions of the balloon (cone, overall dia., total length)</a:t>
            </a:r>
            <a:endParaRPr/>
          </a:p>
          <a:p>
            <a:pPr indent="-317500" lvl="0" marL="457200" rtl="0">
              <a:spcBef>
                <a:spcPts val="0"/>
              </a:spcBef>
              <a:spcAft>
                <a:spcPts val="0"/>
              </a:spcAft>
              <a:buSzPts val="1400"/>
              <a:buChar char="-"/>
            </a:pPr>
            <a:r>
              <a:rPr lang="en"/>
              <a:t>Detect defects in the balloons</a:t>
            </a:r>
            <a:endParaRPr/>
          </a:p>
          <a:p>
            <a:pPr indent="-317500" lvl="0" marL="457200" rtl="0">
              <a:spcBef>
                <a:spcPts val="0"/>
              </a:spcBef>
              <a:spcAft>
                <a:spcPts val="0"/>
              </a:spcAft>
              <a:buSzPts val="1400"/>
              <a:buChar char="-"/>
            </a:pPr>
            <a:r>
              <a:rPr lang="en"/>
              <a:t>Test Balloons at a “nominal” and “Burst” pressure</a:t>
            </a:r>
            <a:endParaRPr/>
          </a:p>
          <a:p>
            <a:pPr indent="-317500" lvl="0" marL="457200">
              <a:spcBef>
                <a:spcPts val="0"/>
              </a:spcBef>
              <a:spcAft>
                <a:spcPts val="0"/>
              </a:spcAft>
              <a:buSzPts val="1400"/>
              <a:buChar char="-"/>
            </a:pPr>
            <a:r>
              <a:rPr lang="en"/>
              <a:t>Provide a spreadsheet detailing balloon dimensions and pass/fail verification</a:t>
            </a:r>
            <a:endParaRPr/>
          </a:p>
          <a:p>
            <a:pPr indent="0" lvl="0" marL="0">
              <a:spcBef>
                <a:spcPts val="0"/>
              </a:spcBef>
              <a:spcAft>
                <a:spcPts val="0"/>
              </a:spcAft>
              <a:buNone/>
            </a:pPr>
            <a:r>
              <a:t/>
            </a:r>
            <a:endParaRPr/>
          </a:p>
        </p:txBody>
      </p:sp>
      <p:pic>
        <p:nvPicPr>
          <p:cNvPr id="478" name="Shape 478"/>
          <p:cNvPicPr preferRelativeResize="0"/>
          <p:nvPr/>
        </p:nvPicPr>
        <p:blipFill>
          <a:blip r:embed="rId3">
            <a:alphaModFix/>
          </a:blip>
          <a:stretch>
            <a:fillRect/>
          </a:stretch>
        </p:blipFill>
        <p:spPr>
          <a:xfrm>
            <a:off x="0" y="0"/>
            <a:ext cx="798899" cy="697292"/>
          </a:xfrm>
          <a:prstGeom prst="rect">
            <a:avLst/>
          </a:prstGeom>
          <a:noFill/>
          <a:ln>
            <a:noFill/>
          </a:ln>
        </p:spPr>
      </p:pic>
      <p:sp>
        <p:nvSpPr>
          <p:cNvPr id="479" name="Shape 479"/>
          <p:cNvSpPr txBox="1"/>
          <p:nvPr/>
        </p:nvSpPr>
        <p:spPr>
          <a:xfrm>
            <a:off x="8334300" y="4570700"/>
            <a:ext cx="923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Stevenson</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17</a:t>
            </a:r>
            <a:endParaRPr sz="1000">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Shape 484"/>
          <p:cNvSpPr txBox="1"/>
          <p:nvPr/>
        </p:nvSpPr>
        <p:spPr>
          <a:xfrm>
            <a:off x="3053200" y="2287650"/>
            <a:ext cx="3285600" cy="56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4800"/>
              <a:t>Questions?</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Shape 28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Introduction</a:t>
            </a:r>
            <a:endParaRPr>
              <a:solidFill>
                <a:srgbClr val="000000"/>
              </a:solidFill>
            </a:endParaRPr>
          </a:p>
        </p:txBody>
      </p:sp>
      <p:sp>
        <p:nvSpPr>
          <p:cNvPr id="284" name="Shape 284"/>
          <p:cNvSpPr txBox="1"/>
          <p:nvPr>
            <p:ph idx="1" type="body"/>
          </p:nvPr>
        </p:nvSpPr>
        <p:spPr>
          <a:xfrm>
            <a:off x="114825" y="1352600"/>
            <a:ext cx="6290400" cy="34164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Clr>
                <a:srgbClr val="000000"/>
              </a:buClr>
              <a:buSzPts val="1400"/>
              <a:buChar char="●"/>
            </a:pPr>
            <a:r>
              <a:rPr lang="en" sz="1400">
                <a:solidFill>
                  <a:srgbClr val="000000"/>
                </a:solidFill>
              </a:rPr>
              <a:t>Balloon catheters</a:t>
            </a:r>
            <a:r>
              <a:rPr lang="en" sz="1400">
                <a:solidFill>
                  <a:srgbClr val="000000"/>
                </a:solidFill>
              </a:rPr>
              <a:t> are used to open narrowed arteries and vessels within the body</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Inserted onto the tip of a catheter and inflated at blockage site to flatten or compress plaque against artery or vessel wall</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Common </a:t>
            </a:r>
            <a:r>
              <a:rPr lang="en" sz="1400">
                <a:solidFill>
                  <a:srgbClr val="000000"/>
                </a:solidFill>
              </a:rPr>
              <a:t>materials</a:t>
            </a:r>
            <a:r>
              <a:rPr lang="en" sz="1400">
                <a:solidFill>
                  <a:srgbClr val="000000"/>
                </a:solidFill>
              </a:rPr>
              <a:t> used today for balloon catheters are polyethylene terephthalate (PET) and nylon</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Manufacturing process for catheter balloons:</a:t>
            </a:r>
            <a:endParaRPr sz="1400">
              <a:solidFill>
                <a:srgbClr val="000000"/>
              </a:solidFill>
            </a:endParaRPr>
          </a:p>
          <a:p>
            <a:pPr indent="-317500" lvl="0" marL="914400" rtl="0">
              <a:spcBef>
                <a:spcPts val="0"/>
              </a:spcBef>
              <a:spcAft>
                <a:spcPts val="0"/>
              </a:spcAft>
              <a:buClr>
                <a:srgbClr val="000000"/>
              </a:buClr>
              <a:buSzPts val="1400"/>
              <a:buAutoNum type="arabicPeriod"/>
            </a:pPr>
            <a:r>
              <a:rPr lang="en" sz="1400">
                <a:solidFill>
                  <a:srgbClr val="000000"/>
                </a:solidFill>
              </a:rPr>
              <a:t>Extrusion of raw materials to form a long tube</a:t>
            </a:r>
            <a:endParaRPr sz="1400">
              <a:solidFill>
                <a:srgbClr val="000000"/>
              </a:solidFill>
            </a:endParaRPr>
          </a:p>
          <a:p>
            <a:pPr indent="-317500" lvl="0" marL="914400" rtl="0">
              <a:spcBef>
                <a:spcPts val="0"/>
              </a:spcBef>
              <a:spcAft>
                <a:spcPts val="0"/>
              </a:spcAft>
              <a:buClr>
                <a:srgbClr val="000000"/>
              </a:buClr>
              <a:buSzPts val="1400"/>
              <a:buAutoNum type="arabicPeriod"/>
            </a:pPr>
            <a:r>
              <a:rPr lang="en" sz="1400">
                <a:solidFill>
                  <a:srgbClr val="000000"/>
                </a:solidFill>
              </a:rPr>
              <a:t>Balloon is formed through blow molding</a:t>
            </a:r>
            <a:endParaRPr sz="1400">
              <a:solidFill>
                <a:srgbClr val="000000"/>
              </a:solidFill>
            </a:endParaRPr>
          </a:p>
          <a:p>
            <a:pPr indent="-317500" lvl="0" marL="914400" rtl="0">
              <a:spcBef>
                <a:spcPts val="0"/>
              </a:spcBef>
              <a:spcAft>
                <a:spcPts val="0"/>
              </a:spcAft>
              <a:buClr>
                <a:srgbClr val="000000"/>
              </a:buClr>
              <a:buSzPts val="1400"/>
              <a:buAutoNum type="arabicPeriod"/>
            </a:pPr>
            <a:r>
              <a:rPr lang="en" sz="1400">
                <a:solidFill>
                  <a:srgbClr val="000000"/>
                </a:solidFill>
              </a:rPr>
              <a:t>Undergo inspection visually and by equipment for quality control purposes</a:t>
            </a:r>
            <a:endParaRPr sz="1400">
              <a:solidFill>
                <a:srgbClr val="000000"/>
              </a:solidFill>
            </a:endParaRPr>
          </a:p>
          <a:p>
            <a:pPr indent="-317500" lvl="0" marL="914400" rtl="0">
              <a:spcBef>
                <a:spcPts val="0"/>
              </a:spcBef>
              <a:spcAft>
                <a:spcPts val="0"/>
              </a:spcAft>
              <a:buClr>
                <a:srgbClr val="000000"/>
              </a:buClr>
              <a:buSzPts val="1400"/>
              <a:buAutoNum type="arabicPeriod"/>
            </a:pPr>
            <a:r>
              <a:rPr lang="en" sz="1400">
                <a:solidFill>
                  <a:srgbClr val="000000"/>
                </a:solidFill>
              </a:rPr>
              <a:t>Packaged for shipping</a:t>
            </a:r>
            <a:endParaRPr sz="1400">
              <a:solidFill>
                <a:srgbClr val="000000"/>
              </a:solidFill>
            </a:endParaRPr>
          </a:p>
        </p:txBody>
      </p:sp>
      <p:sp>
        <p:nvSpPr>
          <p:cNvPr id="285" name="Shape 285"/>
          <p:cNvSpPr txBox="1"/>
          <p:nvPr/>
        </p:nvSpPr>
        <p:spPr>
          <a:xfrm>
            <a:off x="6219275" y="3089075"/>
            <a:ext cx="2832900" cy="312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1-Balloon catheter inflated in an artery. </a:t>
            </a:r>
            <a:endParaRPr sz="1200">
              <a:latin typeface="Nunito"/>
              <a:ea typeface="Nunito"/>
              <a:cs typeface="Nunito"/>
              <a:sym typeface="Nunito"/>
            </a:endParaRPr>
          </a:p>
        </p:txBody>
      </p:sp>
      <p:sp>
        <p:nvSpPr>
          <p:cNvPr id="286" name="Shape 286"/>
          <p:cNvSpPr txBox="1"/>
          <p:nvPr/>
        </p:nvSpPr>
        <p:spPr>
          <a:xfrm>
            <a:off x="8463775" y="4556150"/>
            <a:ext cx="798900" cy="4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White POBA  </a:t>
            </a:r>
            <a:endParaRPr sz="1000">
              <a:latin typeface="Nunito"/>
              <a:ea typeface="Nunito"/>
              <a:cs typeface="Nunito"/>
              <a:sym typeface="Nunito"/>
            </a:endParaRPr>
          </a:p>
          <a:p>
            <a:pPr indent="0" lvl="0" marL="0" algn="ctr">
              <a:spcBef>
                <a:spcPts val="0"/>
              </a:spcBef>
              <a:spcAft>
                <a:spcPts val="0"/>
              </a:spcAft>
              <a:buNone/>
            </a:pPr>
            <a:r>
              <a:rPr lang="en" sz="1000">
                <a:latin typeface="Nunito"/>
                <a:ea typeface="Nunito"/>
                <a:cs typeface="Nunito"/>
                <a:sym typeface="Nunito"/>
              </a:rPr>
              <a:t>Slide </a:t>
            </a:r>
            <a:r>
              <a:rPr lang="en" sz="1000">
                <a:latin typeface="Nunito"/>
                <a:ea typeface="Nunito"/>
                <a:cs typeface="Nunito"/>
                <a:sym typeface="Nunito"/>
              </a:rPr>
              <a:t>2</a:t>
            </a:r>
            <a:endParaRPr sz="1000">
              <a:latin typeface="Nunito"/>
              <a:ea typeface="Nunito"/>
              <a:cs typeface="Nunito"/>
              <a:sym typeface="Nunito"/>
            </a:endParaRPr>
          </a:p>
        </p:txBody>
      </p:sp>
      <p:pic>
        <p:nvPicPr>
          <p:cNvPr id="287" name="Shape 287"/>
          <p:cNvPicPr preferRelativeResize="0"/>
          <p:nvPr/>
        </p:nvPicPr>
        <p:blipFill>
          <a:blip r:embed="rId3">
            <a:alphaModFix/>
          </a:blip>
          <a:stretch>
            <a:fillRect/>
          </a:stretch>
        </p:blipFill>
        <p:spPr>
          <a:xfrm>
            <a:off x="0" y="0"/>
            <a:ext cx="798899" cy="697292"/>
          </a:xfrm>
          <a:prstGeom prst="rect">
            <a:avLst/>
          </a:prstGeom>
          <a:noFill/>
          <a:ln>
            <a:noFill/>
          </a:ln>
        </p:spPr>
      </p:pic>
      <p:pic>
        <p:nvPicPr>
          <p:cNvPr id="288" name="Shape 288"/>
          <p:cNvPicPr preferRelativeResize="0"/>
          <p:nvPr/>
        </p:nvPicPr>
        <p:blipFill>
          <a:blip r:embed="rId4">
            <a:alphaModFix/>
          </a:blip>
          <a:stretch>
            <a:fillRect/>
          </a:stretch>
        </p:blipFill>
        <p:spPr>
          <a:xfrm>
            <a:off x="6219275" y="997432"/>
            <a:ext cx="2832900" cy="20916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Introduction (cont.)</a:t>
            </a:r>
            <a:endParaRPr>
              <a:solidFill>
                <a:srgbClr val="000000"/>
              </a:solidFill>
            </a:endParaRPr>
          </a:p>
        </p:txBody>
      </p:sp>
      <p:sp>
        <p:nvSpPr>
          <p:cNvPr id="294" name="Shape 294"/>
          <p:cNvSpPr txBox="1"/>
          <p:nvPr>
            <p:ph idx="1" type="body"/>
          </p:nvPr>
        </p:nvSpPr>
        <p:spPr>
          <a:xfrm>
            <a:off x="485750" y="1464175"/>
            <a:ext cx="7030500" cy="30579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Clr>
                <a:srgbClr val="000000"/>
              </a:buClr>
              <a:buSzPts val="1400"/>
              <a:buChar char="●"/>
            </a:pPr>
            <a:r>
              <a:rPr lang="en" sz="1400">
                <a:solidFill>
                  <a:srgbClr val="000000"/>
                </a:solidFill>
              </a:rPr>
              <a:t>Sponsor for project: POBA medical</a:t>
            </a:r>
            <a:endParaRPr sz="1400">
              <a:solidFill>
                <a:srgbClr val="000000"/>
              </a:solidFill>
            </a:endParaRPr>
          </a:p>
          <a:p>
            <a:pPr indent="-317500" lvl="1" marL="914400" rtl="0">
              <a:spcBef>
                <a:spcPts val="0"/>
              </a:spcBef>
              <a:spcAft>
                <a:spcPts val="0"/>
              </a:spcAft>
              <a:buClr>
                <a:srgbClr val="000000"/>
              </a:buClr>
              <a:buSzPts val="1400"/>
              <a:buChar char="○"/>
            </a:pPr>
            <a:r>
              <a:rPr lang="en" sz="1400">
                <a:solidFill>
                  <a:srgbClr val="000000"/>
                </a:solidFill>
              </a:rPr>
              <a:t>Located in Flagstaff, AZ</a:t>
            </a:r>
            <a:endParaRPr sz="1400">
              <a:solidFill>
                <a:srgbClr val="000000"/>
              </a:solidFill>
            </a:endParaRPr>
          </a:p>
          <a:p>
            <a:pPr indent="-317500" lvl="1" marL="914400" rtl="0">
              <a:spcBef>
                <a:spcPts val="0"/>
              </a:spcBef>
              <a:spcAft>
                <a:spcPts val="0"/>
              </a:spcAft>
              <a:buClr>
                <a:srgbClr val="000000"/>
              </a:buClr>
              <a:buSzPts val="1400"/>
              <a:buChar char="○"/>
            </a:pPr>
            <a:r>
              <a:rPr lang="en" sz="1400">
                <a:solidFill>
                  <a:srgbClr val="000000"/>
                </a:solidFill>
              </a:rPr>
              <a:t>Manufacture custom sized balloons for different applications</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Applications for POBA’s catheter balloons include:</a:t>
            </a:r>
            <a:endParaRPr sz="1400">
              <a:solidFill>
                <a:srgbClr val="000000"/>
              </a:solidFill>
            </a:endParaRPr>
          </a:p>
          <a:p>
            <a:pPr indent="-317500" lvl="1" marL="914400" rtl="0">
              <a:spcBef>
                <a:spcPts val="0"/>
              </a:spcBef>
              <a:spcAft>
                <a:spcPts val="0"/>
              </a:spcAft>
              <a:buClr>
                <a:srgbClr val="000000"/>
              </a:buClr>
              <a:buSzPts val="1400"/>
              <a:buChar char="○"/>
            </a:pPr>
            <a:r>
              <a:rPr lang="en" sz="1400">
                <a:solidFill>
                  <a:srgbClr val="000000"/>
                </a:solidFill>
              </a:rPr>
              <a:t>Heart </a:t>
            </a:r>
            <a:endParaRPr sz="1400">
              <a:solidFill>
                <a:srgbClr val="000000"/>
              </a:solidFill>
            </a:endParaRPr>
          </a:p>
          <a:p>
            <a:pPr indent="-317500" lvl="2" marL="1371600" rtl="0">
              <a:spcBef>
                <a:spcPts val="0"/>
              </a:spcBef>
              <a:spcAft>
                <a:spcPts val="0"/>
              </a:spcAft>
              <a:buClr>
                <a:srgbClr val="000000"/>
              </a:buClr>
              <a:buSzPts val="1400"/>
              <a:buChar char="■"/>
            </a:pPr>
            <a:r>
              <a:rPr lang="en" sz="1400">
                <a:solidFill>
                  <a:srgbClr val="000000"/>
                </a:solidFill>
              </a:rPr>
              <a:t>Open narrowed arteries to prevent blood loss leading to the heart</a:t>
            </a:r>
            <a:endParaRPr sz="1400">
              <a:solidFill>
                <a:srgbClr val="000000"/>
              </a:solidFill>
            </a:endParaRPr>
          </a:p>
          <a:p>
            <a:pPr indent="-317500" lvl="1" marL="914400" rtl="0">
              <a:spcBef>
                <a:spcPts val="0"/>
              </a:spcBef>
              <a:spcAft>
                <a:spcPts val="0"/>
              </a:spcAft>
              <a:buClr>
                <a:srgbClr val="000000"/>
              </a:buClr>
              <a:buSzPts val="1400"/>
              <a:buChar char="○"/>
            </a:pPr>
            <a:r>
              <a:rPr lang="en" sz="1400">
                <a:solidFill>
                  <a:srgbClr val="000000"/>
                </a:solidFill>
              </a:rPr>
              <a:t>Brain</a:t>
            </a:r>
            <a:endParaRPr sz="1400">
              <a:solidFill>
                <a:srgbClr val="000000"/>
              </a:solidFill>
            </a:endParaRPr>
          </a:p>
          <a:p>
            <a:pPr indent="-317500" lvl="2" marL="1371600" rtl="0">
              <a:spcBef>
                <a:spcPts val="0"/>
              </a:spcBef>
              <a:spcAft>
                <a:spcPts val="0"/>
              </a:spcAft>
              <a:buClr>
                <a:srgbClr val="000000"/>
              </a:buClr>
              <a:buSzPts val="1400"/>
              <a:buChar char="■"/>
            </a:pPr>
            <a:r>
              <a:rPr lang="en" sz="1400">
                <a:solidFill>
                  <a:srgbClr val="000000"/>
                </a:solidFill>
              </a:rPr>
              <a:t>Open narrowed carotid arteries to prevent blood loss to the brain</a:t>
            </a:r>
            <a:endParaRPr sz="1400">
              <a:solidFill>
                <a:srgbClr val="000000"/>
              </a:solidFill>
            </a:endParaRPr>
          </a:p>
          <a:p>
            <a:pPr indent="-317500" lvl="1" marL="914400" rtl="0">
              <a:spcBef>
                <a:spcPts val="0"/>
              </a:spcBef>
              <a:spcAft>
                <a:spcPts val="0"/>
              </a:spcAft>
              <a:buClr>
                <a:srgbClr val="000000"/>
              </a:buClr>
              <a:buSzPts val="1400"/>
              <a:buChar char="○"/>
            </a:pPr>
            <a:r>
              <a:rPr lang="en" sz="1400">
                <a:solidFill>
                  <a:srgbClr val="000000"/>
                </a:solidFill>
              </a:rPr>
              <a:t>Drug Delivery</a:t>
            </a:r>
            <a:endParaRPr sz="1400">
              <a:solidFill>
                <a:srgbClr val="000000"/>
              </a:solidFill>
            </a:endParaRPr>
          </a:p>
          <a:p>
            <a:pPr indent="-317500" lvl="2" marL="1371600" rtl="0">
              <a:spcBef>
                <a:spcPts val="0"/>
              </a:spcBef>
              <a:spcAft>
                <a:spcPts val="0"/>
              </a:spcAft>
              <a:buClr>
                <a:srgbClr val="000000"/>
              </a:buClr>
              <a:buSzPts val="1400"/>
              <a:buChar char="■"/>
            </a:pPr>
            <a:r>
              <a:rPr lang="en" sz="1400">
                <a:solidFill>
                  <a:srgbClr val="000000"/>
                </a:solidFill>
              </a:rPr>
              <a:t>Drug release during inflation to reduce restenosis</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Price per balloon range from $9 to $35 </a:t>
            </a:r>
            <a:endParaRPr sz="1400">
              <a:solidFill>
                <a:srgbClr val="000000"/>
              </a:solidFill>
            </a:endParaRPr>
          </a:p>
          <a:p>
            <a:pPr indent="-317500" lvl="0" marL="457200" rtl="0">
              <a:spcBef>
                <a:spcPts val="0"/>
              </a:spcBef>
              <a:spcAft>
                <a:spcPts val="0"/>
              </a:spcAft>
              <a:buClr>
                <a:srgbClr val="000000"/>
              </a:buClr>
              <a:buSzPts val="1400"/>
              <a:buChar char="●"/>
            </a:pPr>
            <a:r>
              <a:rPr lang="en" sz="1400">
                <a:solidFill>
                  <a:srgbClr val="000000"/>
                </a:solidFill>
              </a:rPr>
              <a:t>Cost per balloon is determined by production time, material, and size of balloon</a:t>
            </a:r>
            <a:endParaRPr sz="1400">
              <a:solidFill>
                <a:srgbClr val="000000"/>
              </a:solidFill>
            </a:endParaRPr>
          </a:p>
        </p:txBody>
      </p:sp>
      <p:pic>
        <p:nvPicPr>
          <p:cNvPr id="295" name="Shape 295"/>
          <p:cNvPicPr preferRelativeResize="0"/>
          <p:nvPr/>
        </p:nvPicPr>
        <p:blipFill>
          <a:blip r:embed="rId3">
            <a:alphaModFix/>
          </a:blip>
          <a:stretch>
            <a:fillRect/>
          </a:stretch>
        </p:blipFill>
        <p:spPr>
          <a:xfrm>
            <a:off x="0" y="0"/>
            <a:ext cx="798899" cy="697292"/>
          </a:xfrm>
          <a:prstGeom prst="rect">
            <a:avLst/>
          </a:prstGeom>
          <a:noFill/>
          <a:ln>
            <a:noFill/>
          </a:ln>
        </p:spPr>
      </p:pic>
      <p:sp>
        <p:nvSpPr>
          <p:cNvPr id="296" name="Shape 296"/>
          <p:cNvSpPr txBox="1"/>
          <p:nvPr/>
        </p:nvSpPr>
        <p:spPr>
          <a:xfrm>
            <a:off x="8428450" y="452207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White</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3</a:t>
            </a:r>
            <a:endParaRPr sz="1000">
              <a:latin typeface="Nunito"/>
              <a:ea typeface="Nunito"/>
              <a:cs typeface="Nunito"/>
              <a:sym typeface="Nunito"/>
            </a:endParaRPr>
          </a:p>
        </p:txBody>
      </p:sp>
      <p:pic>
        <p:nvPicPr>
          <p:cNvPr id="297" name="Shape 297"/>
          <p:cNvPicPr preferRelativeResize="0"/>
          <p:nvPr/>
        </p:nvPicPr>
        <p:blipFill>
          <a:blip r:embed="rId4">
            <a:alphaModFix/>
          </a:blip>
          <a:stretch>
            <a:fillRect/>
          </a:stretch>
        </p:blipFill>
        <p:spPr>
          <a:xfrm>
            <a:off x="6448358" y="246300"/>
            <a:ext cx="2522767" cy="1141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Background</a:t>
            </a:r>
            <a:endParaRPr>
              <a:solidFill>
                <a:srgbClr val="000000"/>
              </a:solidFill>
            </a:endParaRPr>
          </a:p>
        </p:txBody>
      </p:sp>
      <p:sp>
        <p:nvSpPr>
          <p:cNvPr id="303" name="Shape 303"/>
          <p:cNvSpPr txBox="1"/>
          <p:nvPr>
            <p:ph idx="1" type="body"/>
          </p:nvPr>
        </p:nvSpPr>
        <p:spPr>
          <a:xfrm>
            <a:off x="965100" y="1502000"/>
            <a:ext cx="7369200" cy="3354300"/>
          </a:xfrm>
          <a:prstGeom prst="rect">
            <a:avLst/>
          </a:prstGeom>
        </p:spPr>
        <p:txBody>
          <a:bodyPr anchorCtr="0" anchor="t" bIns="91425" lIns="91425" spcFirstLastPara="1" rIns="91425" wrap="square" tIns="91425">
            <a:noAutofit/>
          </a:bodyPr>
          <a:lstStyle/>
          <a:p>
            <a:pPr indent="-330200" lvl="0" marL="457200" rtl="0">
              <a:lnSpc>
                <a:spcPct val="150000"/>
              </a:lnSpc>
              <a:spcBef>
                <a:spcPts val="0"/>
              </a:spcBef>
              <a:spcAft>
                <a:spcPts val="0"/>
              </a:spcAft>
              <a:buClr>
                <a:srgbClr val="000000"/>
              </a:buClr>
              <a:buSzPts val="1600"/>
              <a:buChar char="●"/>
            </a:pPr>
            <a:r>
              <a:rPr lang="en" sz="1600">
                <a:solidFill>
                  <a:srgbClr val="000000"/>
                </a:solidFill>
              </a:rPr>
              <a:t>Purpose of this project was to design an automated balloon catheter inspection equipment for POBA Medical</a:t>
            </a:r>
            <a:endParaRPr sz="1600">
              <a:solidFill>
                <a:srgbClr val="000000"/>
              </a:solidFill>
            </a:endParaRPr>
          </a:p>
          <a:p>
            <a:pPr indent="-330200" lvl="0" marL="457200" rtl="0">
              <a:lnSpc>
                <a:spcPct val="150000"/>
              </a:lnSpc>
              <a:spcBef>
                <a:spcPts val="0"/>
              </a:spcBef>
              <a:spcAft>
                <a:spcPts val="0"/>
              </a:spcAft>
              <a:buClr>
                <a:srgbClr val="000000"/>
              </a:buClr>
              <a:buSzPts val="1600"/>
              <a:buChar char="●"/>
            </a:pPr>
            <a:r>
              <a:rPr lang="en" sz="1600">
                <a:solidFill>
                  <a:srgbClr val="000000"/>
                </a:solidFill>
              </a:rPr>
              <a:t>POBA medical currently utilizes a manual inspection equipment</a:t>
            </a:r>
            <a:endParaRPr sz="1600">
              <a:solidFill>
                <a:srgbClr val="000000"/>
              </a:solidFill>
            </a:endParaRPr>
          </a:p>
          <a:p>
            <a:pPr indent="-330200" lvl="1" marL="914400" rtl="0">
              <a:lnSpc>
                <a:spcPct val="150000"/>
              </a:lnSpc>
              <a:spcBef>
                <a:spcPts val="0"/>
              </a:spcBef>
              <a:spcAft>
                <a:spcPts val="0"/>
              </a:spcAft>
              <a:buClr>
                <a:srgbClr val="000000"/>
              </a:buClr>
              <a:buSzPts val="1600"/>
              <a:buChar char="○"/>
            </a:pPr>
            <a:r>
              <a:rPr lang="en" sz="1600">
                <a:solidFill>
                  <a:srgbClr val="000000"/>
                </a:solidFill>
              </a:rPr>
              <a:t>1-2 minute inspection time per balloon</a:t>
            </a:r>
            <a:endParaRPr sz="1600">
              <a:solidFill>
                <a:srgbClr val="000000"/>
              </a:solidFill>
            </a:endParaRPr>
          </a:p>
          <a:p>
            <a:pPr indent="-330200" lvl="0" marL="457200" rtl="0">
              <a:lnSpc>
                <a:spcPct val="150000"/>
              </a:lnSpc>
              <a:spcBef>
                <a:spcPts val="0"/>
              </a:spcBef>
              <a:spcAft>
                <a:spcPts val="0"/>
              </a:spcAft>
              <a:buClr>
                <a:srgbClr val="000000"/>
              </a:buClr>
              <a:buSzPts val="1600"/>
              <a:buChar char="●"/>
            </a:pPr>
            <a:r>
              <a:rPr lang="en" sz="1600">
                <a:solidFill>
                  <a:srgbClr val="000000"/>
                </a:solidFill>
              </a:rPr>
              <a:t>An automated inspection equipment will enable POBA to inspect catheter balloons quick and efficiently compared to manual inspection process</a:t>
            </a:r>
            <a:endParaRPr sz="1600">
              <a:solidFill>
                <a:srgbClr val="000000"/>
              </a:solidFill>
            </a:endParaRPr>
          </a:p>
          <a:p>
            <a:pPr indent="-330200" lvl="1" marL="914400" rtl="0">
              <a:lnSpc>
                <a:spcPct val="150000"/>
              </a:lnSpc>
              <a:spcBef>
                <a:spcPts val="0"/>
              </a:spcBef>
              <a:spcAft>
                <a:spcPts val="0"/>
              </a:spcAft>
              <a:buClr>
                <a:srgbClr val="000000"/>
              </a:buClr>
              <a:buSzPts val="1600"/>
              <a:buChar char="○"/>
            </a:pPr>
            <a:r>
              <a:rPr lang="en" sz="1600">
                <a:solidFill>
                  <a:srgbClr val="000000"/>
                </a:solidFill>
              </a:rPr>
              <a:t>20 second inspection time per balloon</a:t>
            </a:r>
            <a:endParaRPr sz="1600">
              <a:solidFill>
                <a:srgbClr val="000000"/>
              </a:solidFill>
            </a:endParaRPr>
          </a:p>
          <a:p>
            <a:pPr indent="-330200" lvl="0" marL="457200" rtl="0">
              <a:lnSpc>
                <a:spcPct val="150000"/>
              </a:lnSpc>
              <a:spcBef>
                <a:spcPts val="0"/>
              </a:spcBef>
              <a:spcAft>
                <a:spcPts val="0"/>
              </a:spcAft>
              <a:buClr>
                <a:srgbClr val="000000"/>
              </a:buClr>
              <a:buSzPts val="1600"/>
              <a:buChar char="●"/>
            </a:pPr>
            <a:r>
              <a:rPr lang="en" sz="1600">
                <a:solidFill>
                  <a:srgbClr val="000000"/>
                </a:solidFill>
              </a:rPr>
              <a:t>Each balloon must meet dimensional and mechanical characteristics before introducing for medical purposes </a:t>
            </a:r>
            <a:endParaRPr sz="1600">
              <a:solidFill>
                <a:srgbClr val="000000"/>
              </a:solidFill>
            </a:endParaRPr>
          </a:p>
        </p:txBody>
      </p:sp>
      <p:sp>
        <p:nvSpPr>
          <p:cNvPr id="304" name="Shape 304"/>
          <p:cNvSpPr txBox="1"/>
          <p:nvPr/>
        </p:nvSpPr>
        <p:spPr>
          <a:xfrm>
            <a:off x="8427500" y="4515075"/>
            <a:ext cx="7989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White</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4</a:t>
            </a:r>
            <a:endParaRPr sz="1000">
              <a:latin typeface="Nunito"/>
              <a:ea typeface="Nunito"/>
              <a:cs typeface="Nunito"/>
              <a:sym typeface="Nunito"/>
            </a:endParaRPr>
          </a:p>
        </p:txBody>
      </p:sp>
      <p:pic>
        <p:nvPicPr>
          <p:cNvPr id="305" name="Shape 305"/>
          <p:cNvPicPr preferRelativeResize="0"/>
          <p:nvPr/>
        </p:nvPicPr>
        <p:blipFill>
          <a:blip r:embed="rId3">
            <a:alphaModFix/>
          </a:blip>
          <a:stretch>
            <a:fillRect/>
          </a:stretch>
        </p:blipFill>
        <p:spPr>
          <a:xfrm>
            <a:off x="0" y="0"/>
            <a:ext cx="798899" cy="6972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Project Requirements</a:t>
            </a:r>
            <a:r>
              <a:rPr lang="en"/>
              <a:t> </a:t>
            </a:r>
            <a:endParaRPr/>
          </a:p>
        </p:txBody>
      </p:sp>
      <p:sp>
        <p:nvSpPr>
          <p:cNvPr id="311" name="Shape 311"/>
          <p:cNvSpPr txBox="1"/>
          <p:nvPr>
            <p:ph idx="1" type="body"/>
          </p:nvPr>
        </p:nvSpPr>
        <p:spPr>
          <a:xfrm>
            <a:off x="597600" y="1265625"/>
            <a:ext cx="4700100" cy="3571800"/>
          </a:xfrm>
          <a:prstGeom prst="rect">
            <a:avLst/>
          </a:prstGeom>
        </p:spPr>
        <p:txBody>
          <a:bodyPr anchorCtr="0" anchor="t" bIns="91425" lIns="91425" spcFirstLastPara="1" rIns="91425" wrap="square" tIns="91425">
            <a:noAutofit/>
          </a:bodyPr>
          <a:lstStyle/>
          <a:p>
            <a:pPr indent="-317500" lvl="0" marL="457200" rtl="0">
              <a:lnSpc>
                <a:spcPct val="100000"/>
              </a:lnSpc>
              <a:spcBef>
                <a:spcPts val="0"/>
              </a:spcBef>
              <a:spcAft>
                <a:spcPts val="0"/>
              </a:spcAft>
              <a:buClr>
                <a:srgbClr val="000000"/>
              </a:buClr>
              <a:buSzPts val="1400"/>
              <a:buFont typeface="Nunito"/>
              <a:buChar char="●"/>
            </a:pPr>
            <a:r>
              <a:rPr lang="en" sz="1400">
                <a:solidFill>
                  <a:srgbClr val="000000"/>
                </a:solidFill>
              </a:rPr>
              <a:t>Measure balloon diameters ranging from 1.25 - </a:t>
            </a:r>
            <a:r>
              <a:rPr lang="en" sz="1400">
                <a:solidFill>
                  <a:srgbClr val="000000"/>
                </a:solidFill>
              </a:rPr>
              <a:t>45mm</a:t>
            </a:r>
            <a:r>
              <a:rPr lang="en" sz="1400">
                <a:solidFill>
                  <a:srgbClr val="000000"/>
                </a:solidFill>
              </a:rPr>
              <a:t> and balloon lengths ranging from 50 - 325mm</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ts val="1400"/>
              <a:buFont typeface="Nunito"/>
              <a:buChar char="●"/>
            </a:pPr>
            <a:r>
              <a:rPr lang="en" sz="1400">
                <a:solidFill>
                  <a:srgbClr val="000000"/>
                </a:solidFill>
              </a:rPr>
              <a:t>Rotational and longitudinal movement for inspection</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ts val="1400"/>
              <a:buFont typeface="Nunito"/>
              <a:buChar char="●"/>
            </a:pPr>
            <a:r>
              <a:rPr lang="en" sz="1400">
                <a:solidFill>
                  <a:srgbClr val="000000"/>
                </a:solidFill>
              </a:rPr>
              <a:t>Inflation for inspection</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ts val="1400"/>
              <a:buFont typeface="Nunito"/>
              <a:buChar char="●"/>
            </a:pPr>
            <a:r>
              <a:rPr lang="en" sz="1400">
                <a:solidFill>
                  <a:srgbClr val="000000"/>
                </a:solidFill>
              </a:rPr>
              <a:t>Equipment must be able to sit on table and transportable</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ts val="1400"/>
              <a:buChar char="●"/>
            </a:pPr>
            <a:r>
              <a:rPr lang="en" sz="1400">
                <a:solidFill>
                  <a:srgbClr val="000000"/>
                </a:solidFill>
              </a:rPr>
              <a:t>Cost effective</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ts val="1400"/>
              <a:buChar char="●"/>
            </a:pPr>
            <a:r>
              <a:rPr lang="en" sz="1400">
                <a:solidFill>
                  <a:srgbClr val="000000"/>
                </a:solidFill>
              </a:rPr>
              <a:t>Inspection time under a minute</a:t>
            </a:r>
            <a:endParaRPr sz="1400">
              <a:solidFill>
                <a:srgbClr val="000000"/>
              </a:solidFill>
            </a:endParaRPr>
          </a:p>
          <a:p>
            <a:pPr indent="0" lvl="0" marL="0" rtl="0">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a:spcBef>
                <a:spcPts val="0"/>
              </a:spcBef>
              <a:spcAft>
                <a:spcPts val="1600"/>
              </a:spcAft>
              <a:buNone/>
            </a:pPr>
            <a:r>
              <a:t/>
            </a:r>
            <a:endParaRPr sz="1400"/>
          </a:p>
        </p:txBody>
      </p:sp>
      <p:pic>
        <p:nvPicPr>
          <p:cNvPr id="312" name="Shape 312"/>
          <p:cNvPicPr preferRelativeResize="0"/>
          <p:nvPr/>
        </p:nvPicPr>
        <p:blipFill>
          <a:blip r:embed="rId3">
            <a:alphaModFix/>
          </a:blip>
          <a:stretch>
            <a:fillRect/>
          </a:stretch>
        </p:blipFill>
        <p:spPr>
          <a:xfrm>
            <a:off x="5153775" y="109842"/>
            <a:ext cx="3862349" cy="3317683"/>
          </a:xfrm>
          <a:prstGeom prst="rect">
            <a:avLst/>
          </a:prstGeom>
          <a:noFill/>
          <a:ln>
            <a:noFill/>
          </a:ln>
        </p:spPr>
      </p:pic>
      <p:sp>
        <p:nvSpPr>
          <p:cNvPr id="313" name="Shape 313"/>
          <p:cNvSpPr txBox="1"/>
          <p:nvPr/>
        </p:nvSpPr>
        <p:spPr>
          <a:xfrm>
            <a:off x="5559754" y="3375850"/>
            <a:ext cx="3050400" cy="200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2-</a:t>
            </a:r>
            <a:r>
              <a:rPr lang="en" sz="1200">
                <a:latin typeface="Nunito"/>
                <a:ea typeface="Nunito"/>
                <a:cs typeface="Nunito"/>
                <a:sym typeface="Nunito"/>
              </a:rPr>
              <a:t>Catheter balloon defects. </a:t>
            </a:r>
            <a:endParaRPr sz="1200">
              <a:latin typeface="Nunito"/>
              <a:ea typeface="Nunito"/>
              <a:cs typeface="Nunito"/>
              <a:sym typeface="Nunito"/>
            </a:endParaRPr>
          </a:p>
        </p:txBody>
      </p:sp>
      <p:sp>
        <p:nvSpPr>
          <p:cNvPr id="314" name="Shape 314"/>
          <p:cNvSpPr txBox="1"/>
          <p:nvPr/>
        </p:nvSpPr>
        <p:spPr>
          <a:xfrm>
            <a:off x="5030125" y="4649075"/>
            <a:ext cx="3050400" cy="200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3-</a:t>
            </a:r>
            <a:r>
              <a:rPr lang="en" sz="1200">
                <a:latin typeface="Nunito"/>
                <a:ea typeface="Nunito"/>
                <a:cs typeface="Nunito"/>
                <a:sym typeface="Nunito"/>
              </a:rPr>
              <a:t>Catheter balloon dimensions.</a:t>
            </a:r>
            <a:endParaRPr sz="1200">
              <a:latin typeface="Nunito"/>
              <a:ea typeface="Nunito"/>
              <a:cs typeface="Nunito"/>
              <a:sym typeface="Nunito"/>
            </a:endParaRPr>
          </a:p>
        </p:txBody>
      </p:sp>
      <p:pic>
        <p:nvPicPr>
          <p:cNvPr id="315" name="Shape 315"/>
          <p:cNvPicPr preferRelativeResize="0"/>
          <p:nvPr/>
        </p:nvPicPr>
        <p:blipFill>
          <a:blip r:embed="rId4">
            <a:alphaModFix/>
          </a:blip>
          <a:stretch>
            <a:fillRect/>
          </a:stretch>
        </p:blipFill>
        <p:spPr>
          <a:xfrm>
            <a:off x="4537450" y="3776687"/>
            <a:ext cx="3706175" cy="872400"/>
          </a:xfrm>
          <a:prstGeom prst="rect">
            <a:avLst/>
          </a:prstGeom>
          <a:noFill/>
          <a:ln>
            <a:noFill/>
          </a:ln>
        </p:spPr>
      </p:pic>
      <p:sp>
        <p:nvSpPr>
          <p:cNvPr id="316" name="Shape 316"/>
          <p:cNvSpPr txBox="1"/>
          <p:nvPr/>
        </p:nvSpPr>
        <p:spPr>
          <a:xfrm>
            <a:off x="8243625" y="4540025"/>
            <a:ext cx="10464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Stevenson</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5</a:t>
            </a:r>
            <a:endParaRPr sz="1000">
              <a:latin typeface="Nunito"/>
              <a:ea typeface="Nunito"/>
              <a:cs typeface="Nunito"/>
              <a:sym typeface="Nunito"/>
            </a:endParaRPr>
          </a:p>
        </p:txBody>
      </p:sp>
      <p:pic>
        <p:nvPicPr>
          <p:cNvPr id="317" name="Shape 317"/>
          <p:cNvPicPr preferRelativeResize="0"/>
          <p:nvPr/>
        </p:nvPicPr>
        <p:blipFill>
          <a:blip r:embed="rId5">
            <a:alphaModFix/>
          </a:blip>
          <a:stretch>
            <a:fillRect/>
          </a:stretch>
        </p:blipFill>
        <p:spPr>
          <a:xfrm>
            <a:off x="0" y="0"/>
            <a:ext cx="798899" cy="6972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Design Solution</a:t>
            </a:r>
            <a:endParaRPr>
              <a:solidFill>
                <a:srgbClr val="000000"/>
              </a:solidFill>
            </a:endParaRPr>
          </a:p>
        </p:txBody>
      </p:sp>
      <p:pic>
        <p:nvPicPr>
          <p:cNvPr id="323" name="Shape 323"/>
          <p:cNvPicPr preferRelativeResize="0"/>
          <p:nvPr/>
        </p:nvPicPr>
        <p:blipFill>
          <a:blip r:embed="rId3">
            <a:alphaModFix/>
          </a:blip>
          <a:stretch>
            <a:fillRect/>
          </a:stretch>
        </p:blipFill>
        <p:spPr>
          <a:xfrm>
            <a:off x="4858650" y="1390900"/>
            <a:ext cx="3778669" cy="2834047"/>
          </a:xfrm>
          <a:prstGeom prst="rect">
            <a:avLst/>
          </a:prstGeom>
          <a:noFill/>
          <a:ln>
            <a:noFill/>
          </a:ln>
        </p:spPr>
      </p:pic>
      <p:sp>
        <p:nvSpPr>
          <p:cNvPr id="324" name="Shape 324"/>
          <p:cNvSpPr txBox="1"/>
          <p:nvPr/>
        </p:nvSpPr>
        <p:spPr>
          <a:xfrm>
            <a:off x="4663750" y="4272050"/>
            <a:ext cx="4335300" cy="358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5-</a:t>
            </a:r>
            <a:r>
              <a:rPr lang="en" sz="1200">
                <a:latin typeface="Nunito"/>
                <a:ea typeface="Nunito"/>
                <a:cs typeface="Nunito"/>
                <a:sym typeface="Nunito"/>
              </a:rPr>
              <a:t>Assembled Balloon Catheter Inspection Equipment</a:t>
            </a:r>
            <a:r>
              <a:rPr lang="en" sz="1200"/>
              <a:t> </a:t>
            </a:r>
            <a:endParaRPr sz="1200"/>
          </a:p>
        </p:txBody>
      </p:sp>
      <p:pic>
        <p:nvPicPr>
          <p:cNvPr id="325" name="Shape 325"/>
          <p:cNvPicPr preferRelativeResize="0"/>
          <p:nvPr/>
        </p:nvPicPr>
        <p:blipFill>
          <a:blip r:embed="rId4">
            <a:alphaModFix/>
          </a:blip>
          <a:stretch>
            <a:fillRect/>
          </a:stretch>
        </p:blipFill>
        <p:spPr>
          <a:xfrm>
            <a:off x="579175" y="1390900"/>
            <a:ext cx="3561242" cy="2834050"/>
          </a:xfrm>
          <a:prstGeom prst="rect">
            <a:avLst/>
          </a:prstGeom>
          <a:noFill/>
          <a:ln>
            <a:noFill/>
          </a:ln>
        </p:spPr>
      </p:pic>
      <p:sp>
        <p:nvSpPr>
          <p:cNvPr id="326" name="Shape 326"/>
          <p:cNvSpPr txBox="1"/>
          <p:nvPr/>
        </p:nvSpPr>
        <p:spPr>
          <a:xfrm>
            <a:off x="129450" y="4272050"/>
            <a:ext cx="4460700" cy="223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4-</a:t>
            </a:r>
            <a:r>
              <a:rPr lang="en" sz="1200">
                <a:latin typeface="Nunito"/>
                <a:ea typeface="Nunito"/>
                <a:cs typeface="Nunito"/>
                <a:sym typeface="Nunito"/>
              </a:rPr>
              <a:t>Solidworks Model </a:t>
            </a:r>
            <a:endParaRPr sz="1200"/>
          </a:p>
        </p:txBody>
      </p:sp>
      <p:sp>
        <p:nvSpPr>
          <p:cNvPr id="327" name="Shape 327"/>
          <p:cNvSpPr txBox="1"/>
          <p:nvPr/>
        </p:nvSpPr>
        <p:spPr>
          <a:xfrm>
            <a:off x="8334300" y="4570700"/>
            <a:ext cx="923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Stevenson</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6</a:t>
            </a:r>
            <a:endParaRPr sz="1000">
              <a:latin typeface="Nunito"/>
              <a:ea typeface="Nunito"/>
              <a:cs typeface="Nunito"/>
              <a:sym typeface="Nunito"/>
            </a:endParaRPr>
          </a:p>
        </p:txBody>
      </p:sp>
      <p:pic>
        <p:nvPicPr>
          <p:cNvPr id="328" name="Shape 328"/>
          <p:cNvPicPr preferRelativeResize="0"/>
          <p:nvPr/>
        </p:nvPicPr>
        <p:blipFill>
          <a:blip r:embed="rId5">
            <a:alphaModFix/>
          </a:blip>
          <a:stretch>
            <a:fillRect/>
          </a:stretch>
        </p:blipFill>
        <p:spPr>
          <a:xfrm>
            <a:off x="0" y="0"/>
            <a:ext cx="798899" cy="6972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rPr>
              <a:t>Manufacturing</a:t>
            </a:r>
            <a:endParaRPr>
              <a:solidFill>
                <a:srgbClr val="000000"/>
              </a:solidFill>
            </a:endParaRPr>
          </a:p>
        </p:txBody>
      </p:sp>
      <p:pic>
        <p:nvPicPr>
          <p:cNvPr id="334" name="Shape 334"/>
          <p:cNvPicPr preferRelativeResize="0"/>
          <p:nvPr/>
        </p:nvPicPr>
        <p:blipFill>
          <a:blip r:embed="rId3">
            <a:alphaModFix/>
          </a:blip>
          <a:stretch>
            <a:fillRect/>
          </a:stretch>
        </p:blipFill>
        <p:spPr>
          <a:xfrm>
            <a:off x="4095925" y="697301"/>
            <a:ext cx="4633302" cy="3474999"/>
          </a:xfrm>
          <a:prstGeom prst="rect">
            <a:avLst/>
          </a:prstGeom>
          <a:noFill/>
          <a:ln>
            <a:noFill/>
          </a:ln>
        </p:spPr>
      </p:pic>
      <p:sp>
        <p:nvSpPr>
          <p:cNvPr id="335" name="Shape 335"/>
          <p:cNvSpPr txBox="1"/>
          <p:nvPr/>
        </p:nvSpPr>
        <p:spPr>
          <a:xfrm>
            <a:off x="4095975" y="4227150"/>
            <a:ext cx="4633200" cy="16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Nunito"/>
                <a:ea typeface="Nunito"/>
                <a:cs typeface="Nunito"/>
                <a:sym typeface="Nunito"/>
              </a:rPr>
              <a:t>Figure 6-</a:t>
            </a:r>
            <a:r>
              <a:rPr lang="en" sz="1200">
                <a:latin typeface="Nunito"/>
                <a:ea typeface="Nunito"/>
                <a:cs typeface="Nunito"/>
                <a:sym typeface="Nunito"/>
              </a:rPr>
              <a:t>Assembled Balloon Catheter Inspection Equipment</a:t>
            </a:r>
            <a:r>
              <a:rPr lang="en" sz="1200"/>
              <a:t> </a:t>
            </a:r>
            <a:endParaRPr sz="1200"/>
          </a:p>
        </p:txBody>
      </p:sp>
      <p:sp>
        <p:nvSpPr>
          <p:cNvPr id="336" name="Shape 336"/>
          <p:cNvSpPr txBox="1"/>
          <p:nvPr/>
        </p:nvSpPr>
        <p:spPr>
          <a:xfrm>
            <a:off x="327575" y="1505425"/>
            <a:ext cx="3603300" cy="31155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Material: Aluminum 6061-T6</a:t>
            </a:r>
            <a:endParaRPr/>
          </a:p>
          <a:p>
            <a:pPr indent="-317500" lvl="0" marL="457200" rtl="0">
              <a:spcBef>
                <a:spcPts val="0"/>
              </a:spcBef>
              <a:spcAft>
                <a:spcPts val="0"/>
              </a:spcAft>
              <a:buSzPts val="1400"/>
              <a:buChar char="-"/>
            </a:pPr>
            <a:r>
              <a:rPr lang="en"/>
              <a:t>High strength</a:t>
            </a:r>
            <a:endParaRPr/>
          </a:p>
          <a:p>
            <a:pPr indent="-317500" lvl="0" marL="457200" rtl="0">
              <a:spcBef>
                <a:spcPts val="0"/>
              </a:spcBef>
              <a:spcAft>
                <a:spcPts val="0"/>
              </a:spcAft>
              <a:buSzPts val="1400"/>
              <a:buChar char="-"/>
            </a:pPr>
            <a:r>
              <a:rPr lang="en"/>
              <a:t>Low weight</a:t>
            </a:r>
            <a:endParaRPr/>
          </a:p>
          <a:p>
            <a:pPr indent="-317500" lvl="0" marL="457200" rtl="0">
              <a:spcBef>
                <a:spcPts val="0"/>
              </a:spcBef>
              <a:spcAft>
                <a:spcPts val="0"/>
              </a:spcAft>
              <a:buSzPts val="1400"/>
              <a:buChar char="-"/>
            </a:pPr>
            <a:r>
              <a:rPr lang="en"/>
              <a:t>Ease of machinability</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We chose brackets instead of welding so that it can be disassembled.</a:t>
            </a:r>
            <a:endParaRPr/>
          </a:p>
          <a:p>
            <a:pPr indent="0" lvl="0" marL="0" rtl="0">
              <a:spcBef>
                <a:spcPts val="0"/>
              </a:spcBef>
              <a:spcAft>
                <a:spcPts val="0"/>
              </a:spcAft>
              <a:buNone/>
            </a:pPr>
            <a:r>
              <a:t/>
            </a:r>
            <a:endParaRPr/>
          </a:p>
          <a:p>
            <a:pPr indent="-317500" lvl="0" marL="457200">
              <a:spcBef>
                <a:spcPts val="0"/>
              </a:spcBef>
              <a:spcAft>
                <a:spcPts val="0"/>
              </a:spcAft>
              <a:buSzPts val="1400"/>
              <a:buChar char="●"/>
            </a:pPr>
            <a:r>
              <a:rPr lang="en"/>
              <a:t>In total this machine is 2.5 feet long and under 2 feet tall.</a:t>
            </a:r>
            <a:endParaRPr/>
          </a:p>
        </p:txBody>
      </p:sp>
      <p:sp>
        <p:nvSpPr>
          <p:cNvPr id="337" name="Shape 337"/>
          <p:cNvSpPr txBox="1"/>
          <p:nvPr/>
        </p:nvSpPr>
        <p:spPr>
          <a:xfrm>
            <a:off x="8334300" y="4562075"/>
            <a:ext cx="927300" cy="1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Stevenson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Slide 7</a:t>
            </a:r>
            <a:endParaRPr sz="1000">
              <a:latin typeface="Nunito"/>
              <a:ea typeface="Nunito"/>
              <a:cs typeface="Nunito"/>
              <a:sym typeface="Nunito"/>
            </a:endParaRPr>
          </a:p>
        </p:txBody>
      </p:sp>
      <p:pic>
        <p:nvPicPr>
          <p:cNvPr id="338" name="Shape 338"/>
          <p:cNvPicPr preferRelativeResize="0"/>
          <p:nvPr/>
        </p:nvPicPr>
        <p:blipFill>
          <a:blip r:embed="rId4">
            <a:alphaModFix/>
          </a:blip>
          <a:stretch>
            <a:fillRect/>
          </a:stretch>
        </p:blipFill>
        <p:spPr>
          <a:xfrm>
            <a:off x="0" y="0"/>
            <a:ext cx="798899" cy="6972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rPr>
              <a:t>Camera System</a:t>
            </a:r>
            <a:endParaRPr>
              <a:solidFill>
                <a:srgbClr val="000000"/>
              </a:solidFill>
            </a:endParaRPr>
          </a:p>
        </p:txBody>
      </p:sp>
      <p:sp>
        <p:nvSpPr>
          <p:cNvPr id="344" name="Shape 344"/>
          <p:cNvSpPr txBox="1"/>
          <p:nvPr/>
        </p:nvSpPr>
        <p:spPr>
          <a:xfrm>
            <a:off x="5586500" y="4393350"/>
            <a:ext cx="3495600" cy="16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Nunito"/>
                <a:ea typeface="Nunito"/>
                <a:cs typeface="Nunito"/>
                <a:sym typeface="Nunito"/>
              </a:rPr>
              <a:t>Figure 7-</a:t>
            </a:r>
            <a:r>
              <a:rPr lang="en" sz="1200">
                <a:latin typeface="Nunito"/>
                <a:ea typeface="Nunito"/>
                <a:cs typeface="Nunito"/>
                <a:sym typeface="Nunito"/>
              </a:rPr>
              <a:t>Assembled Vision System</a:t>
            </a:r>
            <a:endParaRPr sz="1200">
              <a:latin typeface="Nunito"/>
              <a:ea typeface="Nunito"/>
              <a:cs typeface="Nunito"/>
              <a:sym typeface="Nunito"/>
            </a:endParaRPr>
          </a:p>
        </p:txBody>
      </p:sp>
      <p:sp>
        <p:nvSpPr>
          <p:cNvPr id="345" name="Shape 345"/>
          <p:cNvSpPr txBox="1"/>
          <p:nvPr/>
        </p:nvSpPr>
        <p:spPr>
          <a:xfrm>
            <a:off x="8509675" y="4558050"/>
            <a:ext cx="763800" cy="161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000">
                <a:latin typeface="Nunito"/>
                <a:ea typeface="Nunito"/>
                <a:cs typeface="Nunito"/>
                <a:sym typeface="Nunito"/>
              </a:rPr>
              <a:t>Pooler</a:t>
            </a:r>
            <a:endParaRPr sz="1000">
              <a:latin typeface="Nunito"/>
              <a:ea typeface="Nunito"/>
              <a:cs typeface="Nunito"/>
              <a:sym typeface="Nunito"/>
            </a:endParaRPr>
          </a:p>
          <a:p>
            <a:pPr indent="0" lvl="0" marL="0" rtl="0">
              <a:spcBef>
                <a:spcPts val="0"/>
              </a:spcBef>
              <a:spcAft>
                <a:spcPts val="0"/>
              </a:spcAft>
              <a:buNone/>
            </a:pPr>
            <a:r>
              <a:rPr lang="en" sz="1000">
                <a:latin typeface="Nunito"/>
                <a:ea typeface="Nunito"/>
                <a:cs typeface="Nunito"/>
                <a:sym typeface="Nunito"/>
              </a:rPr>
              <a:t>POBA Slide 8</a:t>
            </a:r>
            <a:endParaRPr sz="1000">
              <a:latin typeface="Nunito"/>
              <a:ea typeface="Nunito"/>
              <a:cs typeface="Nunito"/>
              <a:sym typeface="Nunito"/>
            </a:endParaRPr>
          </a:p>
        </p:txBody>
      </p:sp>
      <p:pic>
        <p:nvPicPr>
          <p:cNvPr id="346" name="Shape 346"/>
          <p:cNvPicPr preferRelativeResize="0"/>
          <p:nvPr/>
        </p:nvPicPr>
        <p:blipFill>
          <a:blip r:embed="rId3">
            <a:alphaModFix/>
          </a:blip>
          <a:stretch>
            <a:fillRect/>
          </a:stretch>
        </p:blipFill>
        <p:spPr>
          <a:xfrm>
            <a:off x="0" y="0"/>
            <a:ext cx="798899" cy="697292"/>
          </a:xfrm>
          <a:prstGeom prst="rect">
            <a:avLst/>
          </a:prstGeom>
          <a:noFill/>
          <a:ln>
            <a:noFill/>
          </a:ln>
        </p:spPr>
      </p:pic>
      <p:pic>
        <p:nvPicPr>
          <p:cNvPr id="347" name="Shape 347"/>
          <p:cNvPicPr preferRelativeResize="0"/>
          <p:nvPr/>
        </p:nvPicPr>
        <p:blipFill>
          <a:blip r:embed="rId4">
            <a:alphaModFix/>
          </a:blip>
          <a:stretch>
            <a:fillRect/>
          </a:stretch>
        </p:blipFill>
        <p:spPr>
          <a:xfrm>
            <a:off x="5665400" y="739700"/>
            <a:ext cx="3337800" cy="3713575"/>
          </a:xfrm>
          <a:prstGeom prst="rect">
            <a:avLst/>
          </a:prstGeom>
          <a:noFill/>
          <a:ln>
            <a:noFill/>
          </a:ln>
        </p:spPr>
      </p:pic>
      <p:graphicFrame>
        <p:nvGraphicFramePr>
          <p:cNvPr id="348" name="Shape 348"/>
          <p:cNvGraphicFramePr/>
          <p:nvPr/>
        </p:nvGraphicFramePr>
        <p:xfrm>
          <a:off x="756100" y="1710525"/>
          <a:ext cx="3000000" cy="3000000"/>
        </p:xfrm>
        <a:graphic>
          <a:graphicData uri="http://schemas.openxmlformats.org/drawingml/2006/table">
            <a:tbl>
              <a:tblPr>
                <a:noFill/>
                <a:tableStyleId>{3B5A84EC-8F5F-4583-91F3-92510783220D}</a:tableStyleId>
              </a:tblPr>
              <a:tblGrid>
                <a:gridCol w="1226000"/>
                <a:gridCol w="1638325"/>
                <a:gridCol w="739925"/>
                <a:gridCol w="699850"/>
              </a:tblGrid>
              <a:tr h="342325">
                <a:tc>
                  <a:txBody>
                    <a:bodyPr>
                      <a:noAutofit/>
                    </a:bodyPr>
                    <a:lstStyle/>
                    <a:p>
                      <a:pPr indent="0" lvl="0" marL="0">
                        <a:spcBef>
                          <a:spcPts val="0"/>
                        </a:spcBef>
                        <a:spcAft>
                          <a:spcPts val="0"/>
                        </a:spcAft>
                        <a:buNone/>
                      </a:pPr>
                      <a:r>
                        <a:rPr b="1" lang="en" sz="800">
                          <a:latin typeface="Nunito"/>
                          <a:ea typeface="Nunito"/>
                          <a:cs typeface="Nunito"/>
                          <a:sym typeface="Nunito"/>
                        </a:rPr>
                        <a:t>Vendor</a:t>
                      </a:r>
                      <a:endParaRPr b="1"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b="1" lang="en" sz="800">
                          <a:latin typeface="Nunito"/>
                          <a:ea typeface="Nunito"/>
                          <a:cs typeface="Nunito"/>
                          <a:sym typeface="Nunito"/>
                        </a:rPr>
                        <a:t>Part </a:t>
                      </a:r>
                      <a:endParaRPr b="1"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b="1" lang="en" sz="800">
                          <a:latin typeface="Nunito"/>
                          <a:ea typeface="Nunito"/>
                          <a:cs typeface="Nunito"/>
                          <a:sym typeface="Nunito"/>
                        </a:rPr>
                        <a:t>Location #</a:t>
                      </a:r>
                      <a:endParaRPr b="1"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b="1" lang="en" sz="800">
                          <a:latin typeface="Nunito"/>
                          <a:ea typeface="Nunito"/>
                          <a:cs typeface="Nunito"/>
                          <a:sym typeface="Nunito"/>
                        </a:rPr>
                        <a:t>Quantity</a:t>
                      </a:r>
                      <a:endParaRPr b="1"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Cognex</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Camera</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Edmund Optics</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Lens</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2</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Newmark</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Horizontal Stage</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4</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Newmark</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Vertical Stage</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5</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rtl="0">
                        <a:spcBef>
                          <a:spcPts val="0"/>
                        </a:spcBef>
                        <a:spcAft>
                          <a:spcPts val="0"/>
                        </a:spcAft>
                        <a:buNone/>
                      </a:pPr>
                      <a:r>
                        <a:rPr lang="en" sz="800">
                          <a:latin typeface="Nunito"/>
                          <a:ea typeface="Nunito"/>
                          <a:cs typeface="Nunito"/>
                          <a:sym typeface="Nunito"/>
                        </a:rPr>
                        <a:t>Newmark</a:t>
                      </a:r>
                      <a:endParaRPr sz="800">
                        <a:latin typeface="Nunito"/>
                        <a:ea typeface="Nunito"/>
                        <a:cs typeface="Nunito"/>
                        <a:sym typeface="Nunito"/>
                      </a:endParaRPr>
                    </a:p>
                  </a:txBody>
                  <a:tcPr marT="91425" marB="91425" marR="91425" marL="91425"/>
                </a:tc>
                <a:tc>
                  <a:txBody>
                    <a:bodyPr>
                      <a:noAutofit/>
                    </a:bodyPr>
                    <a:lstStyle/>
                    <a:p>
                      <a:pPr indent="0" lvl="0" marL="0" rtl="0">
                        <a:spcBef>
                          <a:spcPts val="0"/>
                        </a:spcBef>
                        <a:spcAft>
                          <a:spcPts val="0"/>
                        </a:spcAft>
                        <a:buNone/>
                      </a:pPr>
                      <a:r>
                        <a:rPr lang="en" sz="800">
                          <a:latin typeface="Nunito"/>
                          <a:ea typeface="Nunito"/>
                          <a:cs typeface="Nunito"/>
                          <a:sym typeface="Nunito"/>
                        </a:rPr>
                        <a:t>L-Bracket</a:t>
                      </a:r>
                      <a:endParaRPr sz="800">
                        <a:latin typeface="Nunito"/>
                        <a:ea typeface="Nunito"/>
                        <a:cs typeface="Nunito"/>
                        <a:sym typeface="Nunito"/>
                      </a:endParaRPr>
                    </a:p>
                  </a:txBody>
                  <a:tcPr marT="91425" marB="91425" marR="91425" marL="91425"/>
                </a:tc>
                <a:tc>
                  <a:txBody>
                    <a:bodyPr>
                      <a:noAutofit/>
                    </a:bodyPr>
                    <a:lstStyle/>
                    <a:p>
                      <a:pPr indent="0" lvl="0" marL="0" rtl="0">
                        <a:spcBef>
                          <a:spcPts val="0"/>
                        </a:spcBef>
                        <a:spcAft>
                          <a:spcPts val="0"/>
                        </a:spcAft>
                        <a:buNone/>
                      </a:pPr>
                      <a:r>
                        <a:rPr lang="en" sz="800">
                          <a:latin typeface="Nunito"/>
                          <a:ea typeface="Nunito"/>
                          <a:cs typeface="Nunito"/>
                          <a:sym typeface="Nunito"/>
                        </a:rPr>
                        <a:t>6</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Edmund Optics</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Backlight</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3</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POBA Medical</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3D Printed Lens Mount</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7 &amp; 8</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r h="342325">
                <a:tc>
                  <a:txBody>
                    <a:bodyPr>
                      <a:noAutofit/>
                    </a:bodyPr>
                    <a:lstStyle/>
                    <a:p>
                      <a:pPr indent="0" lvl="0" marL="0">
                        <a:spcBef>
                          <a:spcPts val="0"/>
                        </a:spcBef>
                        <a:spcAft>
                          <a:spcPts val="0"/>
                        </a:spcAft>
                        <a:buNone/>
                      </a:pPr>
                      <a:r>
                        <a:rPr lang="en" sz="800">
                          <a:latin typeface="Nunito"/>
                          <a:ea typeface="Nunito"/>
                          <a:cs typeface="Nunito"/>
                          <a:sym typeface="Nunito"/>
                        </a:rPr>
                        <a:t>POBA Medical</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3D Printed Backlight Brackets</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9 &amp; 10</a:t>
                      </a:r>
                      <a:endParaRPr sz="800">
                        <a:latin typeface="Nunito"/>
                        <a:ea typeface="Nunito"/>
                        <a:cs typeface="Nunito"/>
                        <a:sym typeface="Nunito"/>
                      </a:endParaRPr>
                    </a:p>
                  </a:txBody>
                  <a:tcPr marT="91425" marB="91425" marR="91425" marL="91425"/>
                </a:tc>
                <a:tc>
                  <a:txBody>
                    <a:bodyPr>
                      <a:noAutofit/>
                    </a:bodyPr>
                    <a:lstStyle/>
                    <a:p>
                      <a:pPr indent="0" lvl="0" marL="0">
                        <a:spcBef>
                          <a:spcPts val="0"/>
                        </a:spcBef>
                        <a:spcAft>
                          <a:spcPts val="0"/>
                        </a:spcAft>
                        <a:buNone/>
                      </a:pPr>
                      <a:r>
                        <a:rPr lang="en" sz="800">
                          <a:latin typeface="Nunito"/>
                          <a:ea typeface="Nunito"/>
                          <a:cs typeface="Nunito"/>
                          <a:sym typeface="Nunito"/>
                        </a:rPr>
                        <a:t>1</a:t>
                      </a:r>
                      <a:endParaRPr sz="800">
                        <a:latin typeface="Nunito"/>
                        <a:ea typeface="Nunito"/>
                        <a:cs typeface="Nunito"/>
                        <a:sym typeface="Nunito"/>
                      </a:endParaRPr>
                    </a:p>
                  </a:txBody>
                  <a:tcPr marT="91425" marB="91425" marR="91425" marL="91425"/>
                </a:tc>
              </a:tr>
            </a:tbl>
          </a:graphicData>
        </a:graphic>
      </p:graphicFrame>
      <p:sp>
        <p:nvSpPr>
          <p:cNvPr id="349" name="Shape 349"/>
          <p:cNvSpPr txBox="1"/>
          <p:nvPr/>
        </p:nvSpPr>
        <p:spPr>
          <a:xfrm>
            <a:off x="1355450" y="1376625"/>
            <a:ext cx="3190800" cy="333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200">
                <a:latin typeface="Nunito"/>
                <a:ea typeface="Nunito"/>
                <a:cs typeface="Nunito"/>
                <a:sym typeface="Nunito"/>
              </a:rPr>
              <a:t>Table 1- Camera System Main Components</a:t>
            </a:r>
            <a:endParaRPr sz="1200">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type="title"/>
          </p:nvPr>
        </p:nvSpPr>
        <p:spPr>
          <a:xfrm>
            <a:off x="1122800" y="597150"/>
            <a:ext cx="7030500" cy="581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Rotary System</a:t>
            </a:r>
            <a:endParaRPr>
              <a:solidFill>
                <a:srgbClr val="000000"/>
              </a:solidFill>
            </a:endParaRPr>
          </a:p>
        </p:txBody>
      </p:sp>
      <p:pic>
        <p:nvPicPr>
          <p:cNvPr id="355" name="Shape 355"/>
          <p:cNvPicPr preferRelativeResize="0"/>
          <p:nvPr/>
        </p:nvPicPr>
        <p:blipFill>
          <a:blip r:embed="rId3">
            <a:alphaModFix/>
          </a:blip>
          <a:stretch>
            <a:fillRect/>
          </a:stretch>
        </p:blipFill>
        <p:spPr>
          <a:xfrm>
            <a:off x="6564225" y="3148800"/>
            <a:ext cx="1251752" cy="1480962"/>
          </a:xfrm>
          <a:prstGeom prst="rect">
            <a:avLst/>
          </a:prstGeom>
          <a:noFill/>
          <a:ln>
            <a:noFill/>
          </a:ln>
        </p:spPr>
      </p:pic>
      <p:sp>
        <p:nvSpPr>
          <p:cNvPr id="356" name="Shape 356"/>
          <p:cNvSpPr txBox="1"/>
          <p:nvPr/>
        </p:nvSpPr>
        <p:spPr>
          <a:xfrm>
            <a:off x="8449350" y="4593975"/>
            <a:ext cx="894600" cy="2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Nunito"/>
                <a:ea typeface="Nunito"/>
                <a:cs typeface="Nunito"/>
                <a:sym typeface="Nunito"/>
              </a:rPr>
              <a:t>White </a:t>
            </a:r>
            <a:endParaRPr sz="1000">
              <a:latin typeface="Nunito"/>
              <a:ea typeface="Nunito"/>
              <a:cs typeface="Nunito"/>
              <a:sym typeface="Nunito"/>
            </a:endParaRPr>
          </a:p>
          <a:p>
            <a:pPr indent="0" lvl="0" marL="0" rtl="0" algn="ctr">
              <a:spcBef>
                <a:spcPts val="0"/>
              </a:spcBef>
              <a:spcAft>
                <a:spcPts val="0"/>
              </a:spcAft>
              <a:buNone/>
            </a:pPr>
            <a:r>
              <a:rPr lang="en" sz="1000">
                <a:latin typeface="Nunito"/>
                <a:ea typeface="Nunito"/>
                <a:cs typeface="Nunito"/>
                <a:sym typeface="Nunito"/>
              </a:rPr>
              <a:t>POBA </a:t>
            </a:r>
            <a:endParaRPr sz="1000">
              <a:latin typeface="Nunito"/>
              <a:ea typeface="Nunito"/>
              <a:cs typeface="Nunito"/>
              <a:sym typeface="Nunito"/>
            </a:endParaRPr>
          </a:p>
          <a:p>
            <a:pPr indent="0" lvl="0" marL="0" algn="ctr">
              <a:spcBef>
                <a:spcPts val="0"/>
              </a:spcBef>
              <a:spcAft>
                <a:spcPts val="0"/>
              </a:spcAft>
              <a:buNone/>
            </a:pPr>
            <a:r>
              <a:rPr lang="en" sz="1000">
                <a:latin typeface="Nunito"/>
                <a:ea typeface="Nunito"/>
                <a:cs typeface="Nunito"/>
                <a:sym typeface="Nunito"/>
              </a:rPr>
              <a:t>Slide 9</a:t>
            </a:r>
            <a:endParaRPr sz="1000">
              <a:latin typeface="Nunito"/>
              <a:ea typeface="Nunito"/>
              <a:cs typeface="Nunito"/>
              <a:sym typeface="Nunito"/>
            </a:endParaRPr>
          </a:p>
        </p:txBody>
      </p:sp>
      <p:sp>
        <p:nvSpPr>
          <p:cNvPr id="357" name="Shape 357"/>
          <p:cNvSpPr txBox="1"/>
          <p:nvPr/>
        </p:nvSpPr>
        <p:spPr>
          <a:xfrm>
            <a:off x="3990762" y="2700975"/>
            <a:ext cx="5081700" cy="263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8-</a:t>
            </a:r>
            <a:r>
              <a:rPr lang="en" sz="1200">
                <a:latin typeface="Nunito"/>
                <a:ea typeface="Nunito"/>
                <a:cs typeface="Nunito"/>
                <a:sym typeface="Nunito"/>
              </a:rPr>
              <a:t>Assembled Rotary System</a:t>
            </a:r>
            <a:endParaRPr sz="1200">
              <a:latin typeface="Nunito"/>
              <a:ea typeface="Nunito"/>
              <a:cs typeface="Nunito"/>
              <a:sym typeface="Nunito"/>
            </a:endParaRPr>
          </a:p>
        </p:txBody>
      </p:sp>
      <p:sp>
        <p:nvSpPr>
          <p:cNvPr id="358" name="Shape 358"/>
          <p:cNvSpPr txBox="1"/>
          <p:nvPr/>
        </p:nvSpPr>
        <p:spPr>
          <a:xfrm>
            <a:off x="5930849" y="4593975"/>
            <a:ext cx="2518500" cy="263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200">
                <a:latin typeface="Nunito"/>
                <a:ea typeface="Nunito"/>
                <a:cs typeface="Nunito"/>
                <a:sym typeface="Nunito"/>
              </a:rPr>
              <a:t>Figure 9-</a:t>
            </a:r>
            <a:r>
              <a:rPr lang="en" sz="1200">
                <a:latin typeface="Nunito"/>
                <a:ea typeface="Nunito"/>
                <a:cs typeface="Nunito"/>
                <a:sym typeface="Nunito"/>
              </a:rPr>
              <a:t>Front view of Rotary System.</a:t>
            </a:r>
            <a:endParaRPr sz="1200">
              <a:latin typeface="Nunito"/>
              <a:ea typeface="Nunito"/>
              <a:cs typeface="Nunito"/>
              <a:sym typeface="Nunito"/>
            </a:endParaRPr>
          </a:p>
        </p:txBody>
      </p:sp>
      <p:pic>
        <p:nvPicPr>
          <p:cNvPr id="359" name="Shape 359"/>
          <p:cNvPicPr preferRelativeResize="0"/>
          <p:nvPr/>
        </p:nvPicPr>
        <p:blipFill>
          <a:blip r:embed="rId4">
            <a:alphaModFix/>
          </a:blip>
          <a:stretch>
            <a:fillRect/>
          </a:stretch>
        </p:blipFill>
        <p:spPr>
          <a:xfrm>
            <a:off x="0" y="0"/>
            <a:ext cx="798899" cy="697292"/>
          </a:xfrm>
          <a:prstGeom prst="rect">
            <a:avLst/>
          </a:prstGeom>
          <a:noFill/>
          <a:ln>
            <a:noFill/>
          </a:ln>
        </p:spPr>
      </p:pic>
      <p:pic>
        <p:nvPicPr>
          <p:cNvPr id="360" name="Shape 360"/>
          <p:cNvPicPr preferRelativeResize="0"/>
          <p:nvPr/>
        </p:nvPicPr>
        <p:blipFill>
          <a:blip r:embed="rId5">
            <a:alphaModFix/>
          </a:blip>
          <a:stretch>
            <a:fillRect/>
          </a:stretch>
        </p:blipFill>
        <p:spPr>
          <a:xfrm>
            <a:off x="3990751" y="997800"/>
            <a:ext cx="5081725" cy="1729975"/>
          </a:xfrm>
          <a:prstGeom prst="rect">
            <a:avLst/>
          </a:prstGeom>
          <a:noFill/>
          <a:ln>
            <a:noFill/>
          </a:ln>
        </p:spPr>
      </p:pic>
      <p:graphicFrame>
        <p:nvGraphicFramePr>
          <p:cNvPr id="361" name="Shape 361"/>
          <p:cNvGraphicFramePr/>
          <p:nvPr/>
        </p:nvGraphicFramePr>
        <p:xfrm>
          <a:off x="78150" y="3085875"/>
          <a:ext cx="3000000" cy="3000000"/>
        </p:xfrm>
        <a:graphic>
          <a:graphicData uri="http://schemas.openxmlformats.org/drawingml/2006/table">
            <a:tbl>
              <a:tblPr>
                <a:noFill/>
                <a:tableStyleId>{0C2B9E43-6FB1-4A2C-A5A3-06FE35EBCE01}</a:tableStyleId>
              </a:tblPr>
              <a:tblGrid>
                <a:gridCol w="1381700"/>
                <a:gridCol w="1381700"/>
                <a:gridCol w="1381700"/>
                <a:gridCol w="1484550"/>
              </a:tblGrid>
              <a:tr h="329125">
                <a:tc>
                  <a:txBody>
                    <a:bodyPr>
                      <a:noAutofit/>
                    </a:bodyPr>
                    <a:lstStyle/>
                    <a:p>
                      <a:pPr indent="0" lvl="0" marL="0" rtl="0" algn="ctr">
                        <a:lnSpc>
                          <a:spcPct val="115000"/>
                        </a:lnSpc>
                        <a:spcBef>
                          <a:spcPts val="0"/>
                        </a:spcBef>
                        <a:spcAft>
                          <a:spcPts val="0"/>
                        </a:spcAft>
                        <a:buNone/>
                      </a:pPr>
                      <a:r>
                        <a:rPr b="1" lang="en" sz="1000">
                          <a:latin typeface="Nunito"/>
                          <a:ea typeface="Nunito"/>
                          <a:cs typeface="Nunito"/>
                          <a:sym typeface="Nunito"/>
                        </a:rPr>
                        <a:t>Vendor</a:t>
                      </a:r>
                      <a:endParaRPr b="1"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 sz="1000">
                          <a:latin typeface="Nunito"/>
                          <a:ea typeface="Nunito"/>
                          <a:cs typeface="Nunito"/>
                          <a:sym typeface="Nunito"/>
                        </a:rPr>
                        <a:t>Part</a:t>
                      </a:r>
                      <a:endParaRPr b="1"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 sz="1000">
                          <a:latin typeface="Nunito"/>
                          <a:ea typeface="Nunito"/>
                          <a:cs typeface="Nunito"/>
                          <a:sym typeface="Nunito"/>
                        </a:rPr>
                        <a:t>Location #</a:t>
                      </a:r>
                      <a:endParaRPr b="1"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 sz="1000">
                          <a:latin typeface="Nunito"/>
                          <a:ea typeface="Nunito"/>
                          <a:cs typeface="Nunito"/>
                          <a:sym typeface="Nunito"/>
                        </a:rPr>
                        <a:t>Quantity</a:t>
                      </a:r>
                      <a:endParaRPr b="1"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29125">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Newmark Systems</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RM-3 Rotary Stage</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29125">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Blockwise</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CCB Tube Grabber</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29125">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McMaster</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29 inch slide</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29125">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McMaster</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Carriage mount</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362" name="Shape 362"/>
          <p:cNvSpPr txBox="1"/>
          <p:nvPr/>
        </p:nvSpPr>
        <p:spPr>
          <a:xfrm>
            <a:off x="0" y="2795863"/>
            <a:ext cx="4390500" cy="286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200"/>
              <a:t>Table 2-Rotary System Main Components </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